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5" r:id="rId4"/>
    <p:sldId id="262" r:id="rId5"/>
    <p:sldId id="278" r:id="rId6"/>
    <p:sldId id="263" r:id="rId7"/>
    <p:sldId id="264" r:id="rId8"/>
    <p:sldId id="266" r:id="rId9"/>
    <p:sldId id="279" r:id="rId10"/>
    <p:sldId id="270" r:id="rId11"/>
    <p:sldId id="271" r:id="rId12"/>
    <p:sldId id="272" r:id="rId13"/>
    <p:sldId id="273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FDF00"/>
    <a:srgbClr val="1ABF00"/>
    <a:srgbClr val="169F00"/>
    <a:srgbClr val="128000"/>
    <a:srgbClr val="0D6000"/>
    <a:srgbClr val="094000"/>
    <a:srgbClr val="042000"/>
    <a:srgbClr val="9D9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915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27D5D-588C-4383-BF62-EE688481CEBA}" type="datetimeFigureOut">
              <a:rPr lang="en-AE" smtClean="0"/>
              <a:t>01/11/2024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907BF-719F-482D-8F5E-9228377A3329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9621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907BF-719F-482D-8F5E-9228377A3329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9374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CA32-E2AD-179A-AE32-1158D7AEB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DF101-D3E2-0361-A432-C9EA5B501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3D94B-DAB7-C7A3-9FD7-060099E25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43CFB-54FA-F3E5-E652-CEA3E2E55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907BF-719F-482D-8F5E-9228377A3329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6590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BF7C-22DF-833C-4649-144932592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B73F2-AC06-4A4B-72C8-AE3BE95D3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151E-2759-85A1-23DD-F0D1803A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122C2-ACE2-52AF-B4FD-B80B7814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AB2A-F9E1-361E-6C89-903F296F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7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302F-FDCC-1413-D55B-7DCB19C83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5CEFC-D0EB-67AF-A381-4B043C09D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9F94-33A0-3AD2-9574-9DAD264A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C364A-36E3-C412-40AC-97CB7877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D162B-F6BC-5F78-697E-66CF9C48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4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691F7-7723-7B23-1097-CDE791D55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71E54-DAF1-63C4-3684-B2FAB8065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5F9F-06DA-D6CE-555D-4570E270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290E-3824-BF27-1122-B4E8E0A4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47B0F-9D5A-5628-737A-643FAC6B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E698-5ED7-CF3F-6FE5-4E784E24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E538-F348-6BC1-3950-CAD86F63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5306-00A8-2734-651E-5D01B8C4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9FA0-EDAC-B8A6-E0B8-D2E2047C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DDA95-4D8E-3757-8F3D-7C78BDFC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0AAE-D1D8-FA7D-1312-F276E02F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A5618-E271-0EB1-BE88-52EB97340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6E938-7AB5-3035-3436-6716F984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4B78C-F610-C883-F255-9D4AA723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880F-F22C-DEFD-A359-59863C1B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97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9B85-9127-F840-46B1-5DC694E8B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2724-0418-DD90-19DA-AF4FA533D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FE0E7-2946-D6D3-7E3C-7AD4A1339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AB08F-2859-4202-1CF1-1714599F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180CA-E12D-981C-3E91-DF941A51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1F8A6-36F5-9F1B-7F1C-31DB15BC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5796-8BE4-6FBF-0507-2BAD7E09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EE02-7C61-8112-9FFD-57117644E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5C79E-35E4-3F84-FB9F-920AE052A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6C6BC-D627-7E41-F8B8-1CCDB9B8A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A4065-5D02-2C63-5F6F-DAD18029B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58B26-00DA-8BF6-BA8E-DCA4EFB9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BB993-0877-3A17-34E9-C9560B6C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8C36B6-85DC-517A-DA3E-55047CC8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B6F0-AFA5-2BB8-E0F1-A30669F5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DE1BD3-D80F-2881-43FB-55B71A87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99F1F-3DB0-D81D-5449-FB09C8B9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FDDD8-4EEC-EFEB-5AAD-E00FECF1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43502-2E18-ABF3-471B-DA2AFD5EB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27664-1498-5D0B-3332-4712C479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21C4-DF61-7F4D-4D65-2EE1112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B5D5-D7C1-00E5-B320-91E84649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847A8-0A12-2A34-792F-0042F418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9A693-9701-E39C-9C06-44E8FA067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DFD6B-6D27-6542-6F84-D9D05FCE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3F737-643F-AA0E-E346-242829C75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3D7C-6C99-56D6-59D1-2D865C5B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0CEA-A448-B473-251D-2AD566CE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76264-6A99-3C80-5087-43D9D6009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388EC-4931-2B69-5E62-6C5E54F61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A9B97-156B-31B6-6ADC-B80BC675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F104C-1137-F372-035C-81818580F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AA3B3-A4D2-6757-2A66-5662310A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343B9-041C-2DDB-4EDD-43CE6F590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A773E-DC3E-E576-E990-2F1A58666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49B8-77E0-84C4-7495-303DF117A7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FEBA3-FB6E-420E-B6DA-BC60B2D91C91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3318-E78F-0C38-7237-E8B715B48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CE22B-8FC0-C8DE-FA6A-2FD4C2BDE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E9B102-0AB0-47D0-B9CC-05E7E7D8E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5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5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DBE4C-8F42-1875-84F3-9328B19D8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 algn="l"/>
            <a:r>
              <a:rPr lang="en-US" sz="4400" dirty="0"/>
              <a:t>Legacy Property Assessment: Value Optimization 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5DAEAA-6D02-4CBB-978B-746CD4B53ED7}"/>
              </a:ext>
            </a:extLst>
          </p:cNvPr>
          <p:cNvGrpSpPr/>
          <p:nvPr/>
        </p:nvGrpSpPr>
        <p:grpSpPr>
          <a:xfrm>
            <a:off x="4110127" y="10"/>
            <a:ext cx="8081873" cy="6857990"/>
            <a:chOff x="4110127" y="10"/>
            <a:chExt cx="8081873" cy="6857990"/>
          </a:xfrm>
        </p:grpSpPr>
        <p:pic>
          <p:nvPicPr>
            <p:cNvPr id="7" name="Picture 6" descr="A building with a fence and a fence&#10;&#10;Description automatically generated">
              <a:extLst>
                <a:ext uri="{FF2B5EF4-FFF2-40B4-BE49-F238E27FC236}">
                  <a16:creationId xmlns:a16="http://schemas.microsoft.com/office/drawing/2014/main" id="{3BDE535B-C549-CE7C-3434-BC385AC3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513" r="5515" b="2"/>
            <a:stretch/>
          </p:blipFill>
          <p:spPr>
            <a:xfrm>
              <a:off x="4110127" y="10"/>
              <a:ext cx="8081873" cy="6857990"/>
            </a:xfrm>
            <a:custGeom>
              <a:avLst/>
              <a:gdLst/>
              <a:ahLst/>
              <a:cxnLst/>
              <a:rect l="l" t="t" r="r" b="b"/>
              <a:pathLst>
                <a:path w="8081873" h="6858000">
                  <a:moveTo>
                    <a:pt x="0" y="0"/>
                  </a:moveTo>
                  <a:lnTo>
                    <a:pt x="8081873" y="0"/>
                  </a:lnTo>
                  <a:lnTo>
                    <a:pt x="8081873" y="6858000"/>
                  </a:lnTo>
                  <a:lnTo>
                    <a:pt x="0" y="6858000"/>
                  </a:lnTo>
                  <a:lnTo>
                    <a:pt x="68897" y="6734633"/>
                  </a:lnTo>
                  <a:cubicBezTo>
                    <a:pt x="558802" y="5812845"/>
                    <a:pt x="848920" y="4668597"/>
                    <a:pt x="848920" y="3429000"/>
                  </a:cubicBezTo>
                  <a:cubicBezTo>
                    <a:pt x="848920" y="2189404"/>
                    <a:pt x="558802" y="1045156"/>
                    <a:pt x="68897" y="123368"/>
                  </a:cubicBezTo>
                  <a:close/>
                </a:path>
              </a:pathLst>
            </a:cu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710D05-6B71-AE8B-75C2-4C1183B19321}"/>
                </a:ext>
              </a:extLst>
            </p:cNvPr>
            <p:cNvSpPr/>
            <p:nvPr/>
          </p:nvSpPr>
          <p:spPr>
            <a:xfrm>
              <a:off x="7077607" y="3676650"/>
              <a:ext cx="1612900" cy="425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FA65E1-B293-CD59-1C01-2B65F4976D2F}"/>
                </a:ext>
              </a:extLst>
            </p:cNvPr>
            <p:cNvSpPr/>
            <p:nvPr/>
          </p:nvSpPr>
          <p:spPr>
            <a:xfrm>
              <a:off x="10579100" y="3676650"/>
              <a:ext cx="1612900" cy="4254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44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784CC0-A1B2-197C-2D6C-E483E7BA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FE9166E4-92C7-10DC-734F-5E6B5374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8323BD-B98C-D2D0-D6DA-8FB9AB0DAC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DD2B4CAF-58B9-10CD-E561-B885A82FD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28FDC-4FDF-6FD1-B5C1-7923259BE754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E992E111-2A77-80BB-5FDC-5C338982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8296A448-426F-2471-26F8-8BCED529A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7F1DF6-4D3A-3611-AF8C-2613230872BC}"/>
              </a:ext>
            </a:extLst>
          </p:cNvPr>
          <p:cNvSpPr txBox="1"/>
          <p:nvPr/>
        </p:nvSpPr>
        <p:spPr>
          <a:xfrm>
            <a:off x="458121" y="4120072"/>
            <a:ext cx="4431379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Land Area &amp; Floor Area 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1D6FC6FC-6DBA-68C5-7624-0EE301342C44}"/>
              </a:ext>
            </a:extLst>
          </p:cNvPr>
          <p:cNvSpPr/>
          <p:nvPr/>
        </p:nvSpPr>
        <p:spPr>
          <a:xfrm>
            <a:off x="4092629" y="1131891"/>
            <a:ext cx="3630168" cy="2249424"/>
          </a:xfrm>
          <a:prstGeom prst="diamond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B0B2FFD5-9E6B-3037-6C7D-26F899E32228}"/>
              </a:ext>
            </a:extLst>
          </p:cNvPr>
          <p:cNvSpPr/>
          <p:nvPr/>
        </p:nvSpPr>
        <p:spPr>
          <a:xfrm>
            <a:off x="5774596" y="1655837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C48F50B-E314-F9BA-B21F-992961741EB6}"/>
              </a:ext>
            </a:extLst>
          </p:cNvPr>
          <p:cNvSpPr/>
          <p:nvPr/>
        </p:nvSpPr>
        <p:spPr>
          <a:xfrm>
            <a:off x="5765452" y="1065817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38" name="Diamond 37">
            <a:extLst>
              <a:ext uri="{FF2B5EF4-FFF2-40B4-BE49-F238E27FC236}">
                <a16:creationId xmlns:a16="http://schemas.microsoft.com/office/drawing/2014/main" id="{D8093010-DD6B-8036-6A9E-D943766603F2}"/>
              </a:ext>
            </a:extLst>
          </p:cNvPr>
          <p:cNvSpPr/>
          <p:nvPr/>
        </p:nvSpPr>
        <p:spPr>
          <a:xfrm>
            <a:off x="5875141" y="3248820"/>
            <a:ext cx="3630168" cy="2249424"/>
          </a:xfrm>
          <a:prstGeom prst="diamond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Land Area</a:t>
            </a:r>
            <a:endParaRPr lang="en-AE" sz="2400" b="1" dirty="0"/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CF19D57-96A7-3661-580C-BE9557CF3921}"/>
              </a:ext>
            </a:extLst>
          </p:cNvPr>
          <p:cNvSpPr/>
          <p:nvPr/>
        </p:nvSpPr>
        <p:spPr>
          <a:xfrm>
            <a:off x="5788312" y="475797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D6F141D-7D1D-06AD-B8C2-6A4320CD33DC}"/>
              </a:ext>
            </a:extLst>
          </p:cNvPr>
          <p:cNvSpPr/>
          <p:nvPr/>
        </p:nvSpPr>
        <p:spPr>
          <a:xfrm>
            <a:off x="6749099" y="1075758"/>
            <a:ext cx="977900" cy="1784350"/>
          </a:xfrm>
          <a:custGeom>
            <a:avLst/>
            <a:gdLst>
              <a:gd name="connsiteX0" fmla="*/ 0 w 977900"/>
              <a:gd name="connsiteY0" fmla="*/ 1784350 h 1784350"/>
              <a:gd name="connsiteX1" fmla="*/ 6350 w 977900"/>
              <a:gd name="connsiteY1" fmla="*/ 596900 h 1784350"/>
              <a:gd name="connsiteX2" fmla="*/ 977900 w 977900"/>
              <a:gd name="connsiteY2" fmla="*/ 0 h 1784350"/>
              <a:gd name="connsiteX3" fmla="*/ 965200 w 977900"/>
              <a:gd name="connsiteY3" fmla="*/ 1168400 h 1784350"/>
              <a:gd name="connsiteX4" fmla="*/ 0 w 977900"/>
              <a:gd name="connsiteY4" fmla="*/ 1784350 h 17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00" h="1784350">
                <a:moveTo>
                  <a:pt x="0" y="1784350"/>
                </a:moveTo>
                <a:cubicBezTo>
                  <a:pt x="2117" y="1388533"/>
                  <a:pt x="4233" y="992717"/>
                  <a:pt x="6350" y="596900"/>
                </a:cubicBezTo>
                <a:lnTo>
                  <a:pt x="977900" y="0"/>
                </a:lnTo>
                <a:lnTo>
                  <a:pt x="965200" y="1168400"/>
                </a:lnTo>
                <a:lnTo>
                  <a:pt x="0" y="178435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782A704-7F44-8081-A2E3-F71840DDD254}"/>
              </a:ext>
            </a:extLst>
          </p:cNvPr>
          <p:cNvSpPr/>
          <p:nvPr/>
        </p:nvSpPr>
        <p:spPr>
          <a:xfrm>
            <a:off x="5762309" y="1077028"/>
            <a:ext cx="982980" cy="1783080"/>
          </a:xfrm>
          <a:custGeom>
            <a:avLst/>
            <a:gdLst>
              <a:gd name="connsiteX0" fmla="*/ 982980 w 982980"/>
              <a:gd name="connsiteY0" fmla="*/ 1783080 h 1783080"/>
              <a:gd name="connsiteX1" fmla="*/ 0 w 982980"/>
              <a:gd name="connsiteY1" fmla="*/ 1173480 h 1783080"/>
              <a:gd name="connsiteX2" fmla="*/ 22860 w 982980"/>
              <a:gd name="connsiteY2" fmla="*/ 0 h 1783080"/>
              <a:gd name="connsiteX3" fmla="*/ 982980 w 982980"/>
              <a:gd name="connsiteY3" fmla="*/ 601980 h 1783080"/>
              <a:gd name="connsiteX4" fmla="*/ 982980 w 982980"/>
              <a:gd name="connsiteY4" fmla="*/ 178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980" h="1783080">
                <a:moveTo>
                  <a:pt x="982980" y="1783080"/>
                </a:moveTo>
                <a:lnTo>
                  <a:pt x="0" y="1173480"/>
                </a:lnTo>
                <a:lnTo>
                  <a:pt x="22860" y="0"/>
                </a:lnTo>
                <a:lnTo>
                  <a:pt x="982980" y="601980"/>
                </a:lnTo>
                <a:lnTo>
                  <a:pt x="982980" y="178308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8FD06077-9878-5EDA-8F12-AE1500B8AE96}"/>
              </a:ext>
            </a:extLst>
          </p:cNvPr>
          <p:cNvSpPr/>
          <p:nvPr/>
        </p:nvSpPr>
        <p:spPr>
          <a:xfrm>
            <a:off x="8668112" y="2974380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Floor Area 1</a:t>
            </a:r>
            <a:endParaRPr lang="en-AE" sz="2000" dirty="0"/>
          </a:p>
        </p:txBody>
      </p:sp>
      <p:sp>
        <p:nvSpPr>
          <p:cNvPr id="52" name="Diamond 51">
            <a:extLst>
              <a:ext uri="{FF2B5EF4-FFF2-40B4-BE49-F238E27FC236}">
                <a16:creationId xmlns:a16="http://schemas.microsoft.com/office/drawing/2014/main" id="{1E5B6DF7-012E-B622-A844-595BA9A23DBC}"/>
              </a:ext>
            </a:extLst>
          </p:cNvPr>
          <p:cNvSpPr/>
          <p:nvPr/>
        </p:nvSpPr>
        <p:spPr>
          <a:xfrm>
            <a:off x="9336958" y="2384360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Floor Area 2</a:t>
            </a:r>
            <a:endParaRPr lang="en-AE" sz="2000" dirty="0"/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D907B047-0498-1C2A-329B-B0288A763A14}"/>
              </a:ext>
            </a:extLst>
          </p:cNvPr>
          <p:cNvSpPr/>
          <p:nvPr/>
        </p:nvSpPr>
        <p:spPr>
          <a:xfrm>
            <a:off x="10005803" y="1794340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Roof</a:t>
            </a:r>
            <a:endParaRPr lang="en-AE" sz="2000" b="1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FAB4034-6533-A2EC-347F-4CC1B409E4FB}"/>
              </a:ext>
            </a:extLst>
          </p:cNvPr>
          <p:cNvSpPr/>
          <p:nvPr/>
        </p:nvSpPr>
        <p:spPr>
          <a:xfrm>
            <a:off x="7704509" y="4353423"/>
            <a:ext cx="2696336" cy="1690800"/>
          </a:xfrm>
          <a:custGeom>
            <a:avLst/>
            <a:gdLst>
              <a:gd name="connsiteX0" fmla="*/ 0 w 1219200"/>
              <a:gd name="connsiteY0" fmla="*/ 514350 h 755650"/>
              <a:gd name="connsiteX1" fmla="*/ 812800 w 1219200"/>
              <a:gd name="connsiteY1" fmla="*/ 0 h 755650"/>
              <a:gd name="connsiteX2" fmla="*/ 1219200 w 1219200"/>
              <a:gd name="connsiteY2" fmla="*/ 254000 h 755650"/>
              <a:gd name="connsiteX3" fmla="*/ 393700 w 1219200"/>
              <a:gd name="connsiteY3" fmla="*/ 755650 h 755650"/>
              <a:gd name="connsiteX4" fmla="*/ 0 w 1219200"/>
              <a:gd name="connsiteY4" fmla="*/ 514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755650">
                <a:moveTo>
                  <a:pt x="0" y="514350"/>
                </a:moveTo>
                <a:lnTo>
                  <a:pt x="812800" y="0"/>
                </a:lnTo>
                <a:lnTo>
                  <a:pt x="1219200" y="254000"/>
                </a:lnTo>
                <a:lnTo>
                  <a:pt x="393700" y="755650"/>
                </a:lnTo>
                <a:lnTo>
                  <a:pt x="0" y="514350"/>
                </a:lnTo>
                <a:close/>
              </a:path>
            </a:pathLst>
          </a:cu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</a:t>
            </a:r>
            <a:endParaRPr lang="en-AE" dirty="0"/>
          </a:p>
        </p:txBody>
      </p:sp>
      <p:sp>
        <p:nvSpPr>
          <p:cNvPr id="8193" name="Freeform: Shape 8192">
            <a:extLst>
              <a:ext uri="{FF2B5EF4-FFF2-40B4-BE49-F238E27FC236}">
                <a16:creationId xmlns:a16="http://schemas.microsoft.com/office/drawing/2014/main" id="{B1369C83-3DA5-636B-4E64-F42665282A4B}"/>
              </a:ext>
            </a:extLst>
          </p:cNvPr>
          <p:cNvSpPr/>
          <p:nvPr/>
        </p:nvSpPr>
        <p:spPr>
          <a:xfrm>
            <a:off x="9688246" y="3601827"/>
            <a:ext cx="1380744" cy="852744"/>
          </a:xfrm>
          <a:custGeom>
            <a:avLst/>
            <a:gdLst>
              <a:gd name="connsiteX0" fmla="*/ 0 w 1219200"/>
              <a:gd name="connsiteY0" fmla="*/ 514350 h 755650"/>
              <a:gd name="connsiteX1" fmla="*/ 812800 w 1219200"/>
              <a:gd name="connsiteY1" fmla="*/ 0 h 755650"/>
              <a:gd name="connsiteX2" fmla="*/ 1219200 w 1219200"/>
              <a:gd name="connsiteY2" fmla="*/ 254000 h 755650"/>
              <a:gd name="connsiteX3" fmla="*/ 393700 w 1219200"/>
              <a:gd name="connsiteY3" fmla="*/ 755650 h 755650"/>
              <a:gd name="connsiteX4" fmla="*/ 0 w 1219200"/>
              <a:gd name="connsiteY4" fmla="*/ 514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755650">
                <a:moveTo>
                  <a:pt x="0" y="514350"/>
                </a:moveTo>
                <a:lnTo>
                  <a:pt x="812800" y="0"/>
                </a:lnTo>
                <a:lnTo>
                  <a:pt x="1219200" y="254000"/>
                </a:lnTo>
                <a:lnTo>
                  <a:pt x="393700" y="755650"/>
                </a:lnTo>
                <a:lnTo>
                  <a:pt x="0" y="514350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</a:t>
            </a:r>
            <a:endParaRPr lang="en-AE" dirty="0"/>
          </a:p>
        </p:txBody>
      </p:sp>
      <p:sp>
        <p:nvSpPr>
          <p:cNvPr id="8195" name="TextBox 8194">
            <a:extLst>
              <a:ext uri="{FF2B5EF4-FFF2-40B4-BE49-F238E27FC236}">
                <a16:creationId xmlns:a16="http://schemas.microsoft.com/office/drawing/2014/main" id="{1246AA9F-97A1-CFA5-BFBF-476251856464}"/>
              </a:ext>
            </a:extLst>
          </p:cNvPr>
          <p:cNvSpPr txBox="1"/>
          <p:nvPr/>
        </p:nvSpPr>
        <p:spPr>
          <a:xfrm>
            <a:off x="9442579" y="5701068"/>
            <a:ext cx="2652393" cy="9541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/>
              <a:t>Extra 10% Land Area ≈ 61k</a:t>
            </a:r>
          </a:p>
          <a:p>
            <a:r>
              <a:rPr lang="en-US" sz="1400" b="1" dirty="0"/>
              <a:t>Extra 100% Land Area  ≈ 442k</a:t>
            </a:r>
            <a:endParaRPr lang="en-AE" sz="1400" b="1" dirty="0"/>
          </a:p>
          <a:p>
            <a:r>
              <a:rPr lang="en-US" sz="1400" b="1" dirty="0"/>
              <a:t>Extra 10% Floor Area ≈ 143k</a:t>
            </a:r>
          </a:p>
          <a:p>
            <a:r>
              <a:rPr lang="en-US" sz="1400" b="1" dirty="0"/>
              <a:t>Extra 100% Floor Area  ≈ 1.04m</a:t>
            </a:r>
          </a:p>
        </p:txBody>
      </p:sp>
      <p:sp>
        <p:nvSpPr>
          <p:cNvPr id="8198" name="TextBox 8197">
            <a:extLst>
              <a:ext uri="{FF2B5EF4-FFF2-40B4-BE49-F238E27FC236}">
                <a16:creationId xmlns:a16="http://schemas.microsoft.com/office/drawing/2014/main" id="{F94135E1-A155-02FD-5CB4-4147BBAAFDCD}"/>
              </a:ext>
            </a:extLst>
          </p:cNvPr>
          <p:cNvSpPr txBox="1"/>
          <p:nvPr/>
        </p:nvSpPr>
        <p:spPr>
          <a:xfrm>
            <a:off x="454129" y="4593051"/>
            <a:ext cx="4245186" cy="1385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/>
              <a:t>Land Area</a:t>
            </a:r>
            <a:r>
              <a:rPr lang="en-US" sz="1400" dirty="0"/>
              <a:t>: The total surface area of the plot on which the property stands, including open spaces and boundaries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/>
              <a:t>Floor Area</a:t>
            </a:r>
            <a:r>
              <a:rPr lang="en-US" sz="1400" dirty="0"/>
              <a:t>: The usable indoor area within a building, measured across all floors, typically excluding external walls and non-livable spaces</a:t>
            </a:r>
          </a:p>
        </p:txBody>
      </p:sp>
    </p:spTree>
    <p:extLst>
      <p:ext uri="{BB962C8B-B14F-4D97-AF65-F5344CB8AC3E}">
        <p14:creationId xmlns:p14="http://schemas.microsoft.com/office/powerpoint/2010/main" val="33263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6215B-F8E5-051E-20D8-99491861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83E913FD-573E-EE52-0112-F615EA5CB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8034B8-8125-B26D-0C12-CB3A49E24C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592D73EC-7CA3-9D60-DA19-EB0D9E40B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EC11D6-6283-0858-086F-D0586EFF065A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F423B8C3-406D-B86A-016C-0194D3826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9E168456-2515-3C9A-79CE-8606B68C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D0F512-1642-D74E-57E5-C356A53946C2}"/>
              </a:ext>
            </a:extLst>
          </p:cNvPr>
          <p:cNvSpPr txBox="1"/>
          <p:nvPr/>
        </p:nvSpPr>
        <p:spPr>
          <a:xfrm>
            <a:off x="458121" y="4120072"/>
            <a:ext cx="4849156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Bedrooms and Bathrooms</a:t>
            </a:r>
          </a:p>
        </p:txBody>
      </p:sp>
      <p:pic>
        <p:nvPicPr>
          <p:cNvPr id="3" name="Graphic 2" descr="Bathtub with solid fill">
            <a:extLst>
              <a:ext uri="{FF2B5EF4-FFF2-40B4-BE49-F238E27FC236}">
                <a16:creationId xmlns:a16="http://schemas.microsoft.com/office/drawing/2014/main" id="{16244F87-E8A5-AC9C-6482-2D154C122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306" y="741276"/>
            <a:ext cx="914400" cy="914400"/>
          </a:xfrm>
          <a:prstGeom prst="rect">
            <a:avLst/>
          </a:prstGeom>
        </p:spPr>
      </p:pic>
      <p:pic>
        <p:nvPicPr>
          <p:cNvPr id="13" name="Graphic 12" descr="Bed with solid fill">
            <a:extLst>
              <a:ext uri="{FF2B5EF4-FFF2-40B4-BE49-F238E27FC236}">
                <a16:creationId xmlns:a16="http://schemas.microsoft.com/office/drawing/2014/main" id="{5ADC749E-C37F-7F16-A25E-B52CBC5FE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53222" y="4792823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84AE9F-9F98-410A-E0E9-17B14B48DECE}"/>
              </a:ext>
            </a:extLst>
          </p:cNvPr>
          <p:cNvCxnSpPr>
            <a:cxnSpLocks/>
          </p:cNvCxnSpPr>
          <p:nvPr/>
        </p:nvCxnSpPr>
        <p:spPr>
          <a:xfrm flipH="1">
            <a:off x="5904532" y="1535506"/>
            <a:ext cx="12271" cy="3786988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46C768-FE52-657B-45CB-BA7A46AE76F9}"/>
              </a:ext>
            </a:extLst>
          </p:cNvPr>
          <p:cNvCxnSpPr>
            <a:cxnSpLocks/>
          </p:cNvCxnSpPr>
          <p:nvPr/>
        </p:nvCxnSpPr>
        <p:spPr>
          <a:xfrm>
            <a:off x="5895388" y="2806453"/>
            <a:ext cx="447484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DC5F546-E69A-0768-68C6-31521D0F9D7A}"/>
              </a:ext>
            </a:extLst>
          </p:cNvPr>
          <p:cNvCxnSpPr>
            <a:cxnSpLocks/>
          </p:cNvCxnSpPr>
          <p:nvPr/>
        </p:nvCxnSpPr>
        <p:spPr>
          <a:xfrm flipH="1">
            <a:off x="10382502" y="1535506"/>
            <a:ext cx="12271" cy="3786988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A0EC25F-1E31-5E9D-524D-BAF419418424}"/>
              </a:ext>
            </a:extLst>
          </p:cNvPr>
          <p:cNvCxnSpPr>
            <a:cxnSpLocks/>
          </p:cNvCxnSpPr>
          <p:nvPr/>
        </p:nvCxnSpPr>
        <p:spPr>
          <a:xfrm flipH="1">
            <a:off x="8889846" y="1535506"/>
            <a:ext cx="12271" cy="3786988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E5C1FA-221C-131E-752E-99454E8295DC}"/>
              </a:ext>
            </a:extLst>
          </p:cNvPr>
          <p:cNvCxnSpPr>
            <a:cxnSpLocks/>
          </p:cNvCxnSpPr>
          <p:nvPr/>
        </p:nvCxnSpPr>
        <p:spPr>
          <a:xfrm flipH="1">
            <a:off x="7397189" y="1535506"/>
            <a:ext cx="12271" cy="3786988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FAE289-AB21-9177-D6B0-A5962303525A}"/>
              </a:ext>
            </a:extLst>
          </p:cNvPr>
          <p:cNvCxnSpPr>
            <a:cxnSpLocks/>
          </p:cNvCxnSpPr>
          <p:nvPr/>
        </p:nvCxnSpPr>
        <p:spPr>
          <a:xfrm>
            <a:off x="5895388" y="4059902"/>
            <a:ext cx="447484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F6A9C8-C63A-55B6-A306-49C08B99BCC3}"/>
              </a:ext>
            </a:extLst>
          </p:cNvPr>
          <p:cNvCxnSpPr>
            <a:cxnSpLocks/>
          </p:cNvCxnSpPr>
          <p:nvPr/>
        </p:nvCxnSpPr>
        <p:spPr>
          <a:xfrm>
            <a:off x="5895388" y="5313350"/>
            <a:ext cx="447484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8E40F4D-0D1E-D83F-EFFB-0AAD24438960}"/>
              </a:ext>
            </a:extLst>
          </p:cNvPr>
          <p:cNvCxnSpPr>
            <a:cxnSpLocks/>
          </p:cNvCxnSpPr>
          <p:nvPr/>
        </p:nvCxnSpPr>
        <p:spPr>
          <a:xfrm>
            <a:off x="5895388" y="1553004"/>
            <a:ext cx="4474841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96" name="TextBox 8195">
            <a:extLst>
              <a:ext uri="{FF2B5EF4-FFF2-40B4-BE49-F238E27FC236}">
                <a16:creationId xmlns:a16="http://schemas.microsoft.com/office/drawing/2014/main" id="{52AB736B-60BA-62C8-77ED-F46D2273E567}"/>
              </a:ext>
            </a:extLst>
          </p:cNvPr>
          <p:cNvSpPr txBox="1"/>
          <p:nvPr/>
        </p:nvSpPr>
        <p:spPr>
          <a:xfrm>
            <a:off x="5502586" y="191811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  <a:endParaRPr lang="en-AE" sz="2800" dirty="0"/>
          </a:p>
        </p:txBody>
      </p:sp>
      <p:sp>
        <p:nvSpPr>
          <p:cNvPr id="8194" name="TextBox 8193">
            <a:extLst>
              <a:ext uri="{FF2B5EF4-FFF2-40B4-BE49-F238E27FC236}">
                <a16:creationId xmlns:a16="http://schemas.microsoft.com/office/drawing/2014/main" id="{0C8ADB84-9CC2-E891-62A1-0E6D1DB25870}"/>
              </a:ext>
            </a:extLst>
          </p:cNvPr>
          <p:cNvSpPr txBox="1"/>
          <p:nvPr/>
        </p:nvSpPr>
        <p:spPr>
          <a:xfrm>
            <a:off x="5502586" y="3171567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endParaRPr lang="en-AE" sz="2800" dirty="0"/>
          </a:p>
        </p:txBody>
      </p:sp>
      <p:sp>
        <p:nvSpPr>
          <p:cNvPr id="8192" name="TextBox 8191">
            <a:extLst>
              <a:ext uri="{FF2B5EF4-FFF2-40B4-BE49-F238E27FC236}">
                <a16:creationId xmlns:a16="http://schemas.microsoft.com/office/drawing/2014/main" id="{4C2EEF35-4011-D189-A7AB-1CD180A1106F}"/>
              </a:ext>
            </a:extLst>
          </p:cNvPr>
          <p:cNvSpPr txBox="1"/>
          <p:nvPr/>
        </p:nvSpPr>
        <p:spPr>
          <a:xfrm>
            <a:off x="5502586" y="4425016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  <a:endParaRPr lang="en-AE" sz="2800" dirty="0"/>
          </a:p>
        </p:txBody>
      </p: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0F79071A-6765-FFA2-38A9-713E1A75448F}"/>
              </a:ext>
            </a:extLst>
          </p:cNvPr>
          <p:cNvGrpSpPr/>
          <p:nvPr/>
        </p:nvGrpSpPr>
        <p:grpSpPr>
          <a:xfrm>
            <a:off x="6138895" y="1966304"/>
            <a:ext cx="1036202" cy="3870266"/>
            <a:chOff x="6167217" y="1966304"/>
            <a:chExt cx="1036202" cy="38702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C43278-3688-5C2A-4466-BD45E8220985}"/>
                </a:ext>
              </a:extLst>
            </p:cNvPr>
            <p:cNvSpPr txBox="1"/>
            <p:nvPr/>
          </p:nvSpPr>
          <p:spPr>
            <a:xfrm>
              <a:off x="6496805" y="5313350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  <a:endParaRPr lang="en-AE" sz="2800" dirty="0"/>
            </a:p>
          </p:txBody>
        </p:sp>
        <p:sp>
          <p:nvSpPr>
            <p:cNvPr id="8200" name="TextBox 8199">
              <a:extLst>
                <a:ext uri="{FF2B5EF4-FFF2-40B4-BE49-F238E27FC236}">
                  <a16:creationId xmlns:a16="http://schemas.microsoft.com/office/drawing/2014/main" id="{860FE554-5F77-68AA-2F54-3FDC13EE4410}"/>
                </a:ext>
              </a:extLst>
            </p:cNvPr>
            <p:cNvSpPr txBox="1"/>
            <p:nvPr/>
          </p:nvSpPr>
          <p:spPr>
            <a:xfrm>
              <a:off x="6167217" y="1966304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3.38m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F53AA9E2-2D1F-03B7-4E86-9ABC131BBCB8}"/>
                </a:ext>
              </a:extLst>
            </p:cNvPr>
            <p:cNvSpPr txBox="1"/>
            <p:nvPr/>
          </p:nvSpPr>
          <p:spPr>
            <a:xfrm>
              <a:off x="6167217" y="3219753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2.41m</a:t>
              </a:r>
            </a:p>
          </p:txBody>
        </p:sp>
        <p:sp>
          <p:nvSpPr>
            <p:cNvPr id="8197" name="TextBox 8196">
              <a:extLst>
                <a:ext uri="{FF2B5EF4-FFF2-40B4-BE49-F238E27FC236}">
                  <a16:creationId xmlns:a16="http://schemas.microsoft.com/office/drawing/2014/main" id="{4E58240C-92C3-517B-7C9E-3BDBEC03C9FB}"/>
                </a:ext>
              </a:extLst>
            </p:cNvPr>
            <p:cNvSpPr txBox="1"/>
            <p:nvPr/>
          </p:nvSpPr>
          <p:spPr>
            <a:xfrm>
              <a:off x="6167217" y="4473202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1.45m</a:t>
              </a:r>
            </a:p>
          </p:txBody>
        </p:sp>
      </p:grpSp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742B3CD5-5624-4521-8D6C-4A96F776BDB4}"/>
              </a:ext>
            </a:extLst>
          </p:cNvPr>
          <p:cNvGrpSpPr/>
          <p:nvPr/>
        </p:nvGrpSpPr>
        <p:grpSpPr>
          <a:xfrm>
            <a:off x="7631552" y="1966304"/>
            <a:ext cx="1036202" cy="3870266"/>
            <a:chOff x="7616451" y="1966304"/>
            <a:chExt cx="1036202" cy="387026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AF1835-A33C-044F-54AF-C935C74A6FDE}"/>
                </a:ext>
              </a:extLst>
            </p:cNvPr>
            <p:cNvSpPr txBox="1"/>
            <p:nvPr/>
          </p:nvSpPr>
          <p:spPr>
            <a:xfrm>
              <a:off x="7946039" y="5313350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  <a:endParaRPr lang="en-AE" sz="2800" dirty="0"/>
            </a:p>
          </p:txBody>
        </p:sp>
        <p:sp>
          <p:nvSpPr>
            <p:cNvPr id="8201" name="TextBox 8200">
              <a:extLst>
                <a:ext uri="{FF2B5EF4-FFF2-40B4-BE49-F238E27FC236}">
                  <a16:creationId xmlns:a16="http://schemas.microsoft.com/office/drawing/2014/main" id="{7F8A754A-3251-7DED-7454-DEE3651E1C21}"/>
                </a:ext>
              </a:extLst>
            </p:cNvPr>
            <p:cNvSpPr txBox="1"/>
            <p:nvPr/>
          </p:nvSpPr>
          <p:spPr>
            <a:xfrm>
              <a:off x="7616451" y="1966304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3.35m</a:t>
              </a:r>
            </a:p>
          </p:txBody>
        </p:sp>
        <p:sp>
          <p:nvSpPr>
            <p:cNvPr id="8204" name="TextBox 8203">
              <a:extLst>
                <a:ext uri="{FF2B5EF4-FFF2-40B4-BE49-F238E27FC236}">
                  <a16:creationId xmlns:a16="http://schemas.microsoft.com/office/drawing/2014/main" id="{2AC11D03-E4EE-E7EB-668D-1F1A78DEBE6A}"/>
                </a:ext>
              </a:extLst>
            </p:cNvPr>
            <p:cNvSpPr txBox="1"/>
            <p:nvPr/>
          </p:nvSpPr>
          <p:spPr>
            <a:xfrm>
              <a:off x="7616451" y="3219753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2.55m</a:t>
              </a:r>
            </a:p>
          </p:txBody>
        </p:sp>
        <p:sp>
          <p:nvSpPr>
            <p:cNvPr id="8205" name="TextBox 8204">
              <a:extLst>
                <a:ext uri="{FF2B5EF4-FFF2-40B4-BE49-F238E27FC236}">
                  <a16:creationId xmlns:a16="http://schemas.microsoft.com/office/drawing/2014/main" id="{2E2168E8-EB2A-2C10-F048-CCE307B683E5}"/>
                </a:ext>
              </a:extLst>
            </p:cNvPr>
            <p:cNvSpPr txBox="1"/>
            <p:nvPr/>
          </p:nvSpPr>
          <p:spPr>
            <a:xfrm>
              <a:off x="7616451" y="4473202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1.76m</a:t>
              </a:r>
            </a:p>
          </p:txBody>
        </p:sp>
      </p:grp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B73B39A-EFE6-1822-BDBA-8F084F0A0C30}"/>
              </a:ext>
            </a:extLst>
          </p:cNvPr>
          <p:cNvGrpSpPr/>
          <p:nvPr/>
        </p:nvGrpSpPr>
        <p:grpSpPr>
          <a:xfrm>
            <a:off x="9124209" y="1966304"/>
            <a:ext cx="1036202" cy="3870266"/>
            <a:chOff x="9112782" y="1966304"/>
            <a:chExt cx="1036202" cy="387026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775CD2-AB30-01DC-B5C5-919E206CB05F}"/>
                </a:ext>
              </a:extLst>
            </p:cNvPr>
            <p:cNvSpPr txBox="1"/>
            <p:nvPr/>
          </p:nvSpPr>
          <p:spPr>
            <a:xfrm>
              <a:off x="9442370" y="5313350"/>
              <a:ext cx="377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  <a:endParaRPr lang="en-AE" sz="2800" dirty="0"/>
            </a:p>
          </p:txBody>
        </p:sp>
        <p:sp>
          <p:nvSpPr>
            <p:cNvPr id="8202" name="TextBox 8201">
              <a:extLst>
                <a:ext uri="{FF2B5EF4-FFF2-40B4-BE49-F238E27FC236}">
                  <a16:creationId xmlns:a16="http://schemas.microsoft.com/office/drawing/2014/main" id="{364DE46D-D11C-3031-2AEE-C5A5F76C1895}"/>
                </a:ext>
              </a:extLst>
            </p:cNvPr>
            <p:cNvSpPr txBox="1"/>
            <p:nvPr/>
          </p:nvSpPr>
          <p:spPr>
            <a:xfrm>
              <a:off x="9112782" y="1966304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3.32m</a:t>
              </a:r>
            </a:p>
          </p:txBody>
        </p:sp>
        <p:sp>
          <p:nvSpPr>
            <p:cNvPr id="8203" name="TextBox 8202">
              <a:extLst>
                <a:ext uri="{FF2B5EF4-FFF2-40B4-BE49-F238E27FC236}">
                  <a16:creationId xmlns:a16="http://schemas.microsoft.com/office/drawing/2014/main" id="{6F054BB7-EF30-076C-EE96-BDC55B424909}"/>
                </a:ext>
              </a:extLst>
            </p:cNvPr>
            <p:cNvSpPr txBox="1"/>
            <p:nvPr/>
          </p:nvSpPr>
          <p:spPr>
            <a:xfrm>
              <a:off x="9112782" y="3219753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2.69m</a:t>
              </a:r>
            </a:p>
          </p:txBody>
        </p:sp>
        <p:sp>
          <p:nvSpPr>
            <p:cNvPr id="8206" name="TextBox 8205">
              <a:extLst>
                <a:ext uri="{FF2B5EF4-FFF2-40B4-BE49-F238E27FC236}">
                  <a16:creationId xmlns:a16="http://schemas.microsoft.com/office/drawing/2014/main" id="{CCC1FDC3-B7C0-BBB2-CB67-81ADE70BF751}"/>
                </a:ext>
              </a:extLst>
            </p:cNvPr>
            <p:cNvSpPr txBox="1"/>
            <p:nvPr/>
          </p:nvSpPr>
          <p:spPr>
            <a:xfrm>
              <a:off x="9112782" y="4473202"/>
              <a:ext cx="1036202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 b="1" dirty="0">
                  <a:latin typeface="+mj-lt"/>
                </a:rPr>
                <a:t>2.07m</a:t>
              </a:r>
            </a:p>
          </p:txBody>
        </p:sp>
      </p:grpSp>
      <p:sp>
        <p:nvSpPr>
          <p:cNvPr id="8213" name="TextBox 8212">
            <a:extLst>
              <a:ext uri="{FF2B5EF4-FFF2-40B4-BE49-F238E27FC236}">
                <a16:creationId xmlns:a16="http://schemas.microsoft.com/office/drawing/2014/main" id="{4EC8F334-A37D-D7B8-7C74-99142BA50F1D}"/>
              </a:ext>
            </a:extLst>
          </p:cNvPr>
          <p:cNvSpPr txBox="1"/>
          <p:nvPr/>
        </p:nvSpPr>
        <p:spPr>
          <a:xfrm>
            <a:off x="10479159" y="5522557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Bedrooms</a:t>
            </a:r>
            <a:endParaRPr lang="en-AE" b="1" dirty="0"/>
          </a:p>
        </p:txBody>
      </p:sp>
      <p:sp>
        <p:nvSpPr>
          <p:cNvPr id="8214" name="TextBox 8213">
            <a:extLst>
              <a:ext uri="{FF2B5EF4-FFF2-40B4-BE49-F238E27FC236}">
                <a16:creationId xmlns:a16="http://schemas.microsoft.com/office/drawing/2014/main" id="{93680006-E544-040B-72E6-F3562875CFDB}"/>
              </a:ext>
            </a:extLst>
          </p:cNvPr>
          <p:cNvSpPr txBox="1"/>
          <p:nvPr/>
        </p:nvSpPr>
        <p:spPr>
          <a:xfrm>
            <a:off x="5486651" y="674556"/>
            <a:ext cx="78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Baths</a:t>
            </a:r>
            <a:endParaRPr lang="en-AE" b="1" dirty="0"/>
          </a:p>
        </p:txBody>
      </p:sp>
      <p:sp>
        <p:nvSpPr>
          <p:cNvPr id="8215" name="TextBox 8214">
            <a:extLst>
              <a:ext uri="{FF2B5EF4-FFF2-40B4-BE49-F238E27FC236}">
                <a16:creationId xmlns:a16="http://schemas.microsoft.com/office/drawing/2014/main" id="{92FCF8CF-B245-23B6-8953-F44F3F6F4801}"/>
              </a:ext>
            </a:extLst>
          </p:cNvPr>
          <p:cNvSpPr txBox="1"/>
          <p:nvPr/>
        </p:nvSpPr>
        <p:spPr>
          <a:xfrm>
            <a:off x="454129" y="4593051"/>
            <a:ext cx="42451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Bedrooms</a:t>
            </a:r>
            <a:r>
              <a:rPr lang="en-US" sz="1400" dirty="0"/>
              <a:t> and </a:t>
            </a:r>
            <a:r>
              <a:rPr lang="en-US" sz="1400" b="1" dirty="0"/>
              <a:t>bathrooms</a:t>
            </a:r>
            <a:r>
              <a:rPr lang="en-US" sz="1400" dirty="0"/>
              <a:t> both influence property value, but baths tend to have a bigger impact.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Interestingly, the negative effect of the bedroom-bathroom combination means that having too many bedrooms or bathrooms can lower the property value, showing that adding more doesn’t always increase worth.</a:t>
            </a:r>
          </a:p>
        </p:txBody>
      </p:sp>
      <p:sp>
        <p:nvSpPr>
          <p:cNvPr id="8216" name="Arrow: Right 8215">
            <a:extLst>
              <a:ext uri="{FF2B5EF4-FFF2-40B4-BE49-F238E27FC236}">
                <a16:creationId xmlns:a16="http://schemas.microsoft.com/office/drawing/2014/main" id="{31339B90-55DD-EE48-4937-898BE7BAAC18}"/>
              </a:ext>
            </a:extLst>
          </p:cNvPr>
          <p:cNvSpPr/>
          <p:nvPr/>
        </p:nvSpPr>
        <p:spPr>
          <a:xfrm rot="16200000">
            <a:off x="6228090" y="3613486"/>
            <a:ext cx="817458" cy="883688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17" name="Arrow: Right 8216">
            <a:extLst>
              <a:ext uri="{FF2B5EF4-FFF2-40B4-BE49-F238E27FC236}">
                <a16:creationId xmlns:a16="http://schemas.microsoft.com/office/drawing/2014/main" id="{BE580E62-5840-4CB6-F806-9A7ABC15A9E4}"/>
              </a:ext>
            </a:extLst>
          </p:cNvPr>
          <p:cNvSpPr/>
          <p:nvPr/>
        </p:nvSpPr>
        <p:spPr>
          <a:xfrm rot="16200000">
            <a:off x="6224948" y="2374453"/>
            <a:ext cx="817458" cy="883688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18" name="Arrow: Right 8217">
            <a:extLst>
              <a:ext uri="{FF2B5EF4-FFF2-40B4-BE49-F238E27FC236}">
                <a16:creationId xmlns:a16="http://schemas.microsoft.com/office/drawing/2014/main" id="{CFBEB157-F13F-173A-B31B-DF0D63CC1B75}"/>
              </a:ext>
            </a:extLst>
          </p:cNvPr>
          <p:cNvSpPr/>
          <p:nvPr/>
        </p:nvSpPr>
        <p:spPr>
          <a:xfrm>
            <a:off x="7120372" y="4466430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19" name="Arrow: Right 8218">
            <a:extLst>
              <a:ext uri="{FF2B5EF4-FFF2-40B4-BE49-F238E27FC236}">
                <a16:creationId xmlns:a16="http://schemas.microsoft.com/office/drawing/2014/main" id="{57DDF32F-E100-F57F-FBC8-C787676B04C1}"/>
              </a:ext>
            </a:extLst>
          </p:cNvPr>
          <p:cNvSpPr/>
          <p:nvPr/>
        </p:nvSpPr>
        <p:spPr>
          <a:xfrm>
            <a:off x="8644815" y="4461907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0" name="Arrow: Right 8219">
            <a:extLst>
              <a:ext uri="{FF2B5EF4-FFF2-40B4-BE49-F238E27FC236}">
                <a16:creationId xmlns:a16="http://schemas.microsoft.com/office/drawing/2014/main" id="{68D3D81C-60FF-237F-EF00-08F8B0F64E3D}"/>
              </a:ext>
            </a:extLst>
          </p:cNvPr>
          <p:cNvSpPr/>
          <p:nvPr/>
        </p:nvSpPr>
        <p:spPr>
          <a:xfrm rot="16200000">
            <a:off x="7813008" y="3830985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1" name="Arrow: Right 8220">
            <a:extLst>
              <a:ext uri="{FF2B5EF4-FFF2-40B4-BE49-F238E27FC236}">
                <a16:creationId xmlns:a16="http://schemas.microsoft.com/office/drawing/2014/main" id="{6CBAE703-2214-3018-827D-B2B2ECBD6BE9}"/>
              </a:ext>
            </a:extLst>
          </p:cNvPr>
          <p:cNvSpPr/>
          <p:nvPr/>
        </p:nvSpPr>
        <p:spPr>
          <a:xfrm rot="16200000">
            <a:off x="7808103" y="2535961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2" name="Arrow: Right 8221">
            <a:extLst>
              <a:ext uri="{FF2B5EF4-FFF2-40B4-BE49-F238E27FC236}">
                <a16:creationId xmlns:a16="http://schemas.microsoft.com/office/drawing/2014/main" id="{B01E4339-627C-C188-1F98-61C05AB7F04E}"/>
              </a:ext>
            </a:extLst>
          </p:cNvPr>
          <p:cNvSpPr/>
          <p:nvPr/>
        </p:nvSpPr>
        <p:spPr>
          <a:xfrm rot="16200000">
            <a:off x="9274944" y="3830984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3" name="Arrow: Right 8222">
            <a:extLst>
              <a:ext uri="{FF2B5EF4-FFF2-40B4-BE49-F238E27FC236}">
                <a16:creationId xmlns:a16="http://schemas.microsoft.com/office/drawing/2014/main" id="{1BBABC98-380A-D643-CA1A-651D24879532}"/>
              </a:ext>
            </a:extLst>
          </p:cNvPr>
          <p:cNvSpPr/>
          <p:nvPr/>
        </p:nvSpPr>
        <p:spPr>
          <a:xfrm rot="16200000">
            <a:off x="9298219" y="2516196"/>
            <a:ext cx="578175" cy="426847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4" name="Arrow: Right 8223">
            <a:extLst>
              <a:ext uri="{FF2B5EF4-FFF2-40B4-BE49-F238E27FC236}">
                <a16:creationId xmlns:a16="http://schemas.microsoft.com/office/drawing/2014/main" id="{CE1D4684-F3D9-0CC6-2976-BD46F612DFD7}"/>
              </a:ext>
            </a:extLst>
          </p:cNvPr>
          <p:cNvSpPr/>
          <p:nvPr/>
        </p:nvSpPr>
        <p:spPr>
          <a:xfrm>
            <a:off x="7262423" y="3300432"/>
            <a:ext cx="377027" cy="27834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5" name="Arrow: Right 8224">
            <a:extLst>
              <a:ext uri="{FF2B5EF4-FFF2-40B4-BE49-F238E27FC236}">
                <a16:creationId xmlns:a16="http://schemas.microsoft.com/office/drawing/2014/main" id="{3DE3D539-DE5D-803D-EF0D-F21F0A588326}"/>
              </a:ext>
            </a:extLst>
          </p:cNvPr>
          <p:cNvSpPr/>
          <p:nvPr/>
        </p:nvSpPr>
        <p:spPr>
          <a:xfrm>
            <a:off x="8746613" y="3300432"/>
            <a:ext cx="377027" cy="278346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6" name="Arrow: Right 8225">
            <a:extLst>
              <a:ext uri="{FF2B5EF4-FFF2-40B4-BE49-F238E27FC236}">
                <a16:creationId xmlns:a16="http://schemas.microsoft.com/office/drawing/2014/main" id="{3E68F3F6-6E40-91B5-46B5-F5305FD2B3A4}"/>
              </a:ext>
            </a:extLst>
          </p:cNvPr>
          <p:cNvSpPr/>
          <p:nvPr/>
        </p:nvSpPr>
        <p:spPr>
          <a:xfrm>
            <a:off x="7231614" y="2046983"/>
            <a:ext cx="377027" cy="278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27" name="Arrow: Right 8226">
            <a:extLst>
              <a:ext uri="{FF2B5EF4-FFF2-40B4-BE49-F238E27FC236}">
                <a16:creationId xmlns:a16="http://schemas.microsoft.com/office/drawing/2014/main" id="{A63BD71A-7974-596D-A87D-AB7022B6307F}"/>
              </a:ext>
            </a:extLst>
          </p:cNvPr>
          <p:cNvSpPr/>
          <p:nvPr/>
        </p:nvSpPr>
        <p:spPr>
          <a:xfrm>
            <a:off x="8720399" y="2034129"/>
            <a:ext cx="377027" cy="27834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5646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E4F18-292A-F6A7-2D39-994C5743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2110DE9E-54D1-FCBC-2826-7E4FC26D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D47B05-B79B-E879-27D3-E43B820AC2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B0EDD937-7B3C-D19C-3E67-1A4590DD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24988-1AFA-6F6F-1278-B9F1D4711736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1C3545A6-E607-FCF4-BA41-A13296B0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F8F1D804-2681-79BF-54D7-8B03D2A31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A7C54B-1DB2-7628-7206-3DC4B31A2322}"/>
              </a:ext>
            </a:extLst>
          </p:cNvPr>
          <p:cNvSpPr txBox="1"/>
          <p:nvPr/>
        </p:nvSpPr>
        <p:spPr>
          <a:xfrm>
            <a:off x="458121" y="4120072"/>
            <a:ext cx="4404025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Year built</a:t>
            </a:r>
          </a:p>
        </p:txBody>
      </p:sp>
      <p:sp>
        <p:nvSpPr>
          <p:cNvPr id="8215" name="TextBox 8214">
            <a:extLst>
              <a:ext uri="{FF2B5EF4-FFF2-40B4-BE49-F238E27FC236}">
                <a16:creationId xmlns:a16="http://schemas.microsoft.com/office/drawing/2014/main" id="{ADE080A4-AE3B-767C-6B5B-67AB7104C777}"/>
              </a:ext>
            </a:extLst>
          </p:cNvPr>
          <p:cNvSpPr txBox="1"/>
          <p:nvPr/>
        </p:nvSpPr>
        <p:spPr>
          <a:xfrm>
            <a:off x="454129" y="4593051"/>
            <a:ext cx="42451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Overall, newer builds, particularly from 2016 onward, tend to strongly increase property values, while older constructions, especially pre-2000, have a negative impact.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147BADD-4154-9430-A477-E38E4E3D4B6E}"/>
              </a:ext>
            </a:extLst>
          </p:cNvPr>
          <p:cNvCxnSpPr>
            <a:cxnSpLocks/>
          </p:cNvCxnSpPr>
          <p:nvPr/>
        </p:nvCxnSpPr>
        <p:spPr>
          <a:xfrm>
            <a:off x="5486400" y="3538728"/>
            <a:ext cx="587375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96B40BC8-C579-6F96-455C-8FCE15E65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5164" y="3105912"/>
            <a:ext cx="646176" cy="646176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8E39D6CE-786C-ACED-B661-10FE89D00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40600" y="2875782"/>
            <a:ext cx="646176" cy="646176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50897D0A-002B-2301-43B6-D4389AC974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1336" y="3534150"/>
            <a:ext cx="646176" cy="646176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3575A3D4-E144-24D4-2AB7-434EC5A08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5232" y="2875782"/>
            <a:ext cx="646176" cy="646176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C39ECFCA-5DBE-50BB-B241-8FB22FFC3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6704" y="3534150"/>
            <a:ext cx="646176" cy="646176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E3498D2-C437-3BBD-5C5B-59E3CBB4A9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69864" y="2875782"/>
            <a:ext cx="646176" cy="646176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52DA09C5-18D4-5121-FD2B-E3027B7130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2072" y="3534150"/>
            <a:ext cx="646176" cy="6461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37DED5F-21A9-24BE-0B29-F68B86B27930}"/>
              </a:ext>
            </a:extLst>
          </p:cNvPr>
          <p:cNvSpPr/>
          <p:nvPr/>
        </p:nvSpPr>
        <p:spPr>
          <a:xfrm>
            <a:off x="9072424" y="3349800"/>
            <a:ext cx="324000" cy="158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E0CEF-1E93-A0AD-4304-DE8A4481504A}"/>
              </a:ext>
            </a:extLst>
          </p:cNvPr>
          <p:cNvSpPr/>
          <p:nvPr/>
        </p:nvSpPr>
        <p:spPr>
          <a:xfrm>
            <a:off x="6716320" y="3559368"/>
            <a:ext cx="324000" cy="1882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1D39E0-8813-9115-259C-5C678F433EBC}"/>
              </a:ext>
            </a:extLst>
          </p:cNvPr>
          <p:cNvSpPr/>
          <p:nvPr/>
        </p:nvSpPr>
        <p:spPr>
          <a:xfrm>
            <a:off x="7501688" y="3561384"/>
            <a:ext cx="324000" cy="2556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D55866-32F9-08B1-CF7C-97A281092842}"/>
              </a:ext>
            </a:extLst>
          </p:cNvPr>
          <p:cNvSpPr/>
          <p:nvPr/>
        </p:nvSpPr>
        <p:spPr>
          <a:xfrm>
            <a:off x="9857792" y="1791000"/>
            <a:ext cx="324000" cy="171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3AB0F-078A-77FE-5043-2B2AA0E29884}"/>
              </a:ext>
            </a:extLst>
          </p:cNvPr>
          <p:cNvSpPr/>
          <p:nvPr/>
        </p:nvSpPr>
        <p:spPr>
          <a:xfrm>
            <a:off x="10643160" y="401400"/>
            <a:ext cx="324000" cy="310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797548-A46E-4C3B-FBC2-ABD2FBC7FE39}"/>
              </a:ext>
            </a:extLst>
          </p:cNvPr>
          <p:cNvSpPr/>
          <p:nvPr/>
        </p:nvSpPr>
        <p:spPr>
          <a:xfrm>
            <a:off x="5956990" y="3555499"/>
            <a:ext cx="324000" cy="25596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8DE9BA-DBB3-1D08-AFE5-C4530851DA83}"/>
              </a:ext>
            </a:extLst>
          </p:cNvPr>
          <p:cNvSpPr txBox="1"/>
          <p:nvPr/>
        </p:nvSpPr>
        <p:spPr>
          <a:xfrm>
            <a:off x="5862119" y="1585315"/>
            <a:ext cx="461665" cy="12820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Before 2001</a:t>
            </a:r>
            <a:endParaRPr lang="en-A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BA4681-E0D4-9B51-5F79-F3CE2BF9EBDD}"/>
              </a:ext>
            </a:extLst>
          </p:cNvPr>
          <p:cNvSpPr txBox="1"/>
          <p:nvPr/>
        </p:nvSpPr>
        <p:spPr>
          <a:xfrm>
            <a:off x="6664656" y="1715163"/>
            <a:ext cx="461665" cy="1158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2001-2005</a:t>
            </a:r>
            <a:endParaRPr lang="en-A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7341EF-F965-FEC8-0394-B03D57CB2979}"/>
              </a:ext>
            </a:extLst>
          </p:cNvPr>
          <p:cNvSpPr txBox="1"/>
          <p:nvPr/>
        </p:nvSpPr>
        <p:spPr>
          <a:xfrm>
            <a:off x="7439951" y="1717452"/>
            <a:ext cx="461665" cy="1158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2006-2010</a:t>
            </a:r>
            <a:endParaRPr lang="en-A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57F162-0DAE-C88F-3609-9AD8F8F0D533}"/>
              </a:ext>
            </a:extLst>
          </p:cNvPr>
          <p:cNvSpPr txBox="1"/>
          <p:nvPr/>
        </p:nvSpPr>
        <p:spPr>
          <a:xfrm>
            <a:off x="9003591" y="4178166"/>
            <a:ext cx="461665" cy="1158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2011-2015</a:t>
            </a:r>
            <a:endParaRPr lang="en-A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133E48-AC48-EB24-F0C3-82A42D231C5D}"/>
              </a:ext>
            </a:extLst>
          </p:cNvPr>
          <p:cNvSpPr txBox="1"/>
          <p:nvPr/>
        </p:nvSpPr>
        <p:spPr>
          <a:xfrm>
            <a:off x="9796831" y="4178166"/>
            <a:ext cx="461665" cy="1158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2016-2020</a:t>
            </a:r>
            <a:endParaRPr lang="en-A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62B25A-BD03-5983-FD92-9F4C9BC6AF68}"/>
              </a:ext>
            </a:extLst>
          </p:cNvPr>
          <p:cNvSpPr txBox="1"/>
          <p:nvPr/>
        </p:nvSpPr>
        <p:spPr>
          <a:xfrm>
            <a:off x="10574327" y="4171907"/>
            <a:ext cx="461665" cy="1112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After 2021</a:t>
            </a:r>
            <a:endParaRPr lang="en-A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9ACBA-FA2C-A9C1-A25C-C796CC4EC39A}"/>
              </a:ext>
            </a:extLst>
          </p:cNvPr>
          <p:cNvSpPr txBox="1"/>
          <p:nvPr/>
        </p:nvSpPr>
        <p:spPr>
          <a:xfrm>
            <a:off x="8227419" y="3756061"/>
            <a:ext cx="461665" cy="10326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none" rtlCol="0">
            <a:spAutoFit/>
          </a:bodyPr>
          <a:lstStyle/>
          <a:p>
            <a:r>
              <a:rPr lang="en-US" dirty="0"/>
              <a:t>Unknown</a:t>
            </a:r>
            <a:endParaRPr lang="en-A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7597DB-B605-BD48-EE29-2FDEFB3C03E6}"/>
              </a:ext>
            </a:extLst>
          </p:cNvPr>
          <p:cNvSpPr txBox="1"/>
          <p:nvPr/>
        </p:nvSpPr>
        <p:spPr>
          <a:xfrm>
            <a:off x="5746131" y="609580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-894k</a:t>
            </a:r>
            <a:endParaRPr lang="en-A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7079AE-3011-2082-AC7E-65220655E86D}"/>
              </a:ext>
            </a:extLst>
          </p:cNvPr>
          <p:cNvSpPr txBox="1"/>
          <p:nvPr/>
        </p:nvSpPr>
        <p:spPr>
          <a:xfrm>
            <a:off x="6518480" y="54421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-656k</a:t>
            </a:r>
            <a:endParaRPr lang="en-A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C7AFE-3766-2065-52B7-9515A1E54037}"/>
              </a:ext>
            </a:extLst>
          </p:cNvPr>
          <p:cNvSpPr txBox="1"/>
          <p:nvPr/>
        </p:nvSpPr>
        <p:spPr>
          <a:xfrm>
            <a:off x="7352545" y="380257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-89k</a:t>
            </a:r>
            <a:endParaRPr lang="en-A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5DBE6-E55C-2E0C-310F-A0B3D0CF7DA8}"/>
              </a:ext>
            </a:extLst>
          </p:cNvPr>
          <p:cNvSpPr txBox="1"/>
          <p:nvPr/>
        </p:nvSpPr>
        <p:spPr>
          <a:xfrm>
            <a:off x="8958087" y="297176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55k</a:t>
            </a:r>
            <a:endParaRPr lang="en-A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A7B1BF-0513-28C0-E128-7B0B4765E1D5}"/>
              </a:ext>
            </a:extLst>
          </p:cNvPr>
          <p:cNvSpPr txBox="1"/>
          <p:nvPr/>
        </p:nvSpPr>
        <p:spPr>
          <a:xfrm>
            <a:off x="9683338" y="1446045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600k</a:t>
            </a:r>
            <a:endParaRPr lang="en-A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FE891C-D4DD-C35E-BFD9-21A6D40F2D88}"/>
              </a:ext>
            </a:extLst>
          </p:cNvPr>
          <p:cNvSpPr txBox="1"/>
          <p:nvPr/>
        </p:nvSpPr>
        <p:spPr>
          <a:xfrm>
            <a:off x="10457948" y="1529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1.1m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9182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19AB9-B890-39D7-6687-C8CF98448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4F14236F-3330-3870-495D-84F32F43F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46" name="Picture 2">
            <a:extLst>
              <a:ext uri="{FF2B5EF4-FFF2-40B4-BE49-F238E27FC236}">
                <a16:creationId xmlns:a16="http://schemas.microsoft.com/office/drawing/2014/main" id="{FB6209E0-A3B7-2A71-F3F4-3CC3FB325791}"/>
              </a:ext>
            </a:extLst>
          </p:cNvPr>
          <p:cNvPicPr/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8EE908D5-79A8-E6A6-1316-DE1F812F2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B00BB-9E3F-E05A-46EF-8942E1D9664B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Gaining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1769DFA7-B290-F8C5-5A31-44D4A08D5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8D3DC217-4474-22CD-40C6-DB4AC924D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D801079-E71E-80AD-1B7E-E1B4249364D6}"/>
              </a:ext>
            </a:extLst>
          </p:cNvPr>
          <p:cNvSpPr/>
          <p:nvPr/>
        </p:nvSpPr>
        <p:spPr>
          <a:xfrm>
            <a:off x="7080250" y="3600015"/>
            <a:ext cx="2676351" cy="1620388"/>
          </a:xfrm>
          <a:custGeom>
            <a:avLst/>
            <a:gdLst>
              <a:gd name="connsiteX0" fmla="*/ 0 w 1219200"/>
              <a:gd name="connsiteY0" fmla="*/ 514350 h 755650"/>
              <a:gd name="connsiteX1" fmla="*/ 812800 w 1219200"/>
              <a:gd name="connsiteY1" fmla="*/ 0 h 755650"/>
              <a:gd name="connsiteX2" fmla="*/ 1219200 w 1219200"/>
              <a:gd name="connsiteY2" fmla="*/ 254000 h 755650"/>
              <a:gd name="connsiteX3" fmla="*/ 393700 w 1219200"/>
              <a:gd name="connsiteY3" fmla="*/ 755650 h 755650"/>
              <a:gd name="connsiteX4" fmla="*/ 0 w 1219200"/>
              <a:gd name="connsiteY4" fmla="*/ 514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" h="755650">
                <a:moveTo>
                  <a:pt x="0" y="514350"/>
                </a:moveTo>
                <a:lnTo>
                  <a:pt x="812800" y="0"/>
                </a:lnTo>
                <a:lnTo>
                  <a:pt x="1219200" y="254000"/>
                </a:lnTo>
                <a:lnTo>
                  <a:pt x="393700" y="755650"/>
                </a:lnTo>
                <a:lnTo>
                  <a:pt x="0" y="514350"/>
                </a:lnTo>
                <a:close/>
              </a:path>
            </a:pathLst>
          </a:cu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649CE190-A734-6C72-8237-06563698522A}"/>
              </a:ext>
            </a:extLst>
          </p:cNvPr>
          <p:cNvSpPr/>
          <p:nvPr/>
        </p:nvSpPr>
        <p:spPr>
          <a:xfrm>
            <a:off x="5246117" y="2464557"/>
            <a:ext cx="3630168" cy="2249424"/>
          </a:xfrm>
          <a:prstGeom prst="diamond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7A2B5A9E-1F93-443A-D2AF-8A8A9E071B56}"/>
              </a:ext>
            </a:extLst>
          </p:cNvPr>
          <p:cNvSpPr/>
          <p:nvPr/>
        </p:nvSpPr>
        <p:spPr>
          <a:xfrm>
            <a:off x="6928084" y="2988503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4415DE0E-A597-CF00-B75B-894872A681FE}"/>
              </a:ext>
            </a:extLst>
          </p:cNvPr>
          <p:cNvSpPr/>
          <p:nvPr/>
        </p:nvSpPr>
        <p:spPr>
          <a:xfrm>
            <a:off x="6918940" y="2398483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448C570E-1CF6-F75F-C482-036D1D72D373}"/>
              </a:ext>
            </a:extLst>
          </p:cNvPr>
          <p:cNvSpPr/>
          <p:nvPr/>
        </p:nvSpPr>
        <p:spPr>
          <a:xfrm>
            <a:off x="6941800" y="1808463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8192" name="Freeform: Shape 8191">
            <a:extLst>
              <a:ext uri="{FF2B5EF4-FFF2-40B4-BE49-F238E27FC236}">
                <a16:creationId xmlns:a16="http://schemas.microsoft.com/office/drawing/2014/main" id="{E8CC7542-CE7A-7AB5-AEE7-371C58F0C2F4}"/>
              </a:ext>
            </a:extLst>
          </p:cNvPr>
          <p:cNvSpPr/>
          <p:nvPr/>
        </p:nvSpPr>
        <p:spPr>
          <a:xfrm>
            <a:off x="7902587" y="2408424"/>
            <a:ext cx="977900" cy="1784350"/>
          </a:xfrm>
          <a:custGeom>
            <a:avLst/>
            <a:gdLst>
              <a:gd name="connsiteX0" fmla="*/ 0 w 977900"/>
              <a:gd name="connsiteY0" fmla="*/ 1784350 h 1784350"/>
              <a:gd name="connsiteX1" fmla="*/ 6350 w 977900"/>
              <a:gd name="connsiteY1" fmla="*/ 596900 h 1784350"/>
              <a:gd name="connsiteX2" fmla="*/ 977900 w 977900"/>
              <a:gd name="connsiteY2" fmla="*/ 0 h 1784350"/>
              <a:gd name="connsiteX3" fmla="*/ 965200 w 977900"/>
              <a:gd name="connsiteY3" fmla="*/ 1168400 h 1784350"/>
              <a:gd name="connsiteX4" fmla="*/ 0 w 977900"/>
              <a:gd name="connsiteY4" fmla="*/ 1784350 h 17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00" h="1784350">
                <a:moveTo>
                  <a:pt x="0" y="1784350"/>
                </a:moveTo>
                <a:cubicBezTo>
                  <a:pt x="2117" y="1388533"/>
                  <a:pt x="4233" y="992717"/>
                  <a:pt x="6350" y="596900"/>
                </a:cubicBezTo>
                <a:lnTo>
                  <a:pt x="977900" y="0"/>
                </a:lnTo>
                <a:lnTo>
                  <a:pt x="965200" y="1168400"/>
                </a:lnTo>
                <a:lnTo>
                  <a:pt x="0" y="178435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193" name="Freeform: Shape 8192">
            <a:extLst>
              <a:ext uri="{FF2B5EF4-FFF2-40B4-BE49-F238E27FC236}">
                <a16:creationId xmlns:a16="http://schemas.microsoft.com/office/drawing/2014/main" id="{C6FDA65F-776C-E3DD-E046-160EA956E149}"/>
              </a:ext>
            </a:extLst>
          </p:cNvPr>
          <p:cNvSpPr/>
          <p:nvPr/>
        </p:nvSpPr>
        <p:spPr>
          <a:xfrm>
            <a:off x="6915797" y="2409694"/>
            <a:ext cx="982980" cy="1783080"/>
          </a:xfrm>
          <a:custGeom>
            <a:avLst/>
            <a:gdLst>
              <a:gd name="connsiteX0" fmla="*/ 982980 w 982980"/>
              <a:gd name="connsiteY0" fmla="*/ 1783080 h 1783080"/>
              <a:gd name="connsiteX1" fmla="*/ 0 w 982980"/>
              <a:gd name="connsiteY1" fmla="*/ 1173480 h 1783080"/>
              <a:gd name="connsiteX2" fmla="*/ 22860 w 982980"/>
              <a:gd name="connsiteY2" fmla="*/ 0 h 1783080"/>
              <a:gd name="connsiteX3" fmla="*/ 982980 w 982980"/>
              <a:gd name="connsiteY3" fmla="*/ 601980 h 1783080"/>
              <a:gd name="connsiteX4" fmla="*/ 982980 w 982980"/>
              <a:gd name="connsiteY4" fmla="*/ 178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980" h="1783080">
                <a:moveTo>
                  <a:pt x="982980" y="1783080"/>
                </a:moveTo>
                <a:lnTo>
                  <a:pt x="0" y="1173480"/>
                </a:lnTo>
                <a:lnTo>
                  <a:pt x="22860" y="0"/>
                </a:lnTo>
                <a:lnTo>
                  <a:pt x="982980" y="601980"/>
                </a:lnTo>
                <a:lnTo>
                  <a:pt x="982980" y="178308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8197" name="Connector: Elbow 8196">
            <a:extLst>
              <a:ext uri="{FF2B5EF4-FFF2-40B4-BE49-F238E27FC236}">
                <a16:creationId xmlns:a16="http://schemas.microsoft.com/office/drawing/2014/main" id="{BF6B5AFA-03C1-1664-78D4-524CA8E71940}"/>
              </a:ext>
            </a:extLst>
          </p:cNvPr>
          <p:cNvCxnSpPr/>
          <p:nvPr/>
        </p:nvCxnSpPr>
        <p:spPr>
          <a:xfrm flipV="1">
            <a:off x="9116916" y="3252408"/>
            <a:ext cx="773082" cy="673720"/>
          </a:xfrm>
          <a:prstGeom prst="bentConnector3">
            <a:avLst>
              <a:gd name="adj1" fmla="val 63964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98" name="TextBox 8197">
            <a:extLst>
              <a:ext uri="{FF2B5EF4-FFF2-40B4-BE49-F238E27FC236}">
                <a16:creationId xmlns:a16="http://schemas.microsoft.com/office/drawing/2014/main" id="{AB2E9EAA-6058-DBB2-D6DE-8966F61DD8A2}"/>
              </a:ext>
            </a:extLst>
          </p:cNvPr>
          <p:cNvSpPr txBox="1"/>
          <p:nvPr/>
        </p:nvSpPr>
        <p:spPr>
          <a:xfrm>
            <a:off x="9889998" y="3113908"/>
            <a:ext cx="1422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Buy Adjacent Land</a:t>
            </a:r>
          </a:p>
          <a:p>
            <a:r>
              <a:rPr lang="en-US" sz="1200" dirty="0"/>
              <a:t>+ 10% </a:t>
            </a:r>
            <a:r>
              <a:rPr lang="en-US" sz="1200" dirty="0">
                <a:sym typeface="Symbol" panose="05050102010706020507" pitchFamily="18" charset="2"/>
              </a:rPr>
              <a:t> + 61k</a:t>
            </a:r>
          </a:p>
          <a:p>
            <a:r>
              <a:rPr lang="en-US" sz="1200" dirty="0"/>
              <a:t>+ 20% </a:t>
            </a:r>
            <a:r>
              <a:rPr lang="en-US" sz="1200" dirty="0">
                <a:sym typeface="Symbol" panose="05050102010706020507" pitchFamily="18" charset="2"/>
              </a:rPr>
              <a:t> + 116k</a:t>
            </a:r>
          </a:p>
          <a:p>
            <a:r>
              <a:rPr lang="en-US" sz="1200" dirty="0"/>
              <a:t>+ 30% </a:t>
            </a:r>
            <a:r>
              <a:rPr lang="en-US" sz="1200" dirty="0">
                <a:sym typeface="Symbol" panose="05050102010706020507" pitchFamily="18" charset="2"/>
              </a:rPr>
              <a:t> + 167k</a:t>
            </a:r>
          </a:p>
          <a:p>
            <a:r>
              <a:rPr lang="en-US" sz="1200" dirty="0"/>
              <a:t>+ 40% </a:t>
            </a:r>
            <a:r>
              <a:rPr lang="en-US" sz="1200" dirty="0">
                <a:sym typeface="Symbol" panose="05050102010706020507" pitchFamily="18" charset="2"/>
              </a:rPr>
              <a:t> + 214k</a:t>
            </a:r>
          </a:p>
          <a:p>
            <a:r>
              <a:rPr lang="en-US" sz="1200" dirty="0"/>
              <a:t>+ 50% </a:t>
            </a:r>
            <a:r>
              <a:rPr lang="en-US" sz="1200" dirty="0">
                <a:sym typeface="Symbol" panose="05050102010706020507" pitchFamily="18" charset="2"/>
              </a:rPr>
              <a:t> + 258k</a:t>
            </a:r>
          </a:p>
        </p:txBody>
      </p:sp>
      <p:sp>
        <p:nvSpPr>
          <p:cNvPr id="8200" name="TextBox 8199">
            <a:extLst>
              <a:ext uri="{FF2B5EF4-FFF2-40B4-BE49-F238E27FC236}">
                <a16:creationId xmlns:a16="http://schemas.microsoft.com/office/drawing/2014/main" id="{FA9F2B38-B276-2993-4F5A-77B7D7E7925D}"/>
              </a:ext>
            </a:extLst>
          </p:cNvPr>
          <p:cNvSpPr txBox="1"/>
          <p:nvPr/>
        </p:nvSpPr>
        <p:spPr>
          <a:xfrm>
            <a:off x="458121" y="4120072"/>
            <a:ext cx="4404025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latin typeface="+mj-lt"/>
              </a:rPr>
              <a:t>Strategy</a:t>
            </a:r>
          </a:p>
        </p:txBody>
      </p:sp>
      <p:sp>
        <p:nvSpPr>
          <p:cNvPr id="8201" name="TextBox 8200">
            <a:extLst>
              <a:ext uri="{FF2B5EF4-FFF2-40B4-BE49-F238E27FC236}">
                <a16:creationId xmlns:a16="http://schemas.microsoft.com/office/drawing/2014/main" id="{5130C6C6-11A0-0DA5-5BE7-53079BF764B2}"/>
              </a:ext>
            </a:extLst>
          </p:cNvPr>
          <p:cNvSpPr txBox="1"/>
          <p:nvPr/>
        </p:nvSpPr>
        <p:spPr>
          <a:xfrm>
            <a:off x="454129" y="4593051"/>
            <a:ext cx="5260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400" dirty="0"/>
              <a:t>Increase land area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Increase floor area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Increase bathrooms 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Benefit from rebuilding</a:t>
            </a:r>
          </a:p>
        </p:txBody>
      </p:sp>
      <p:sp>
        <p:nvSpPr>
          <p:cNvPr id="8202" name="Oval 8201">
            <a:extLst>
              <a:ext uri="{FF2B5EF4-FFF2-40B4-BE49-F238E27FC236}">
                <a16:creationId xmlns:a16="http://schemas.microsoft.com/office/drawing/2014/main" id="{716BC077-B6C5-5784-B223-7DBABFDCB8F9}"/>
              </a:ext>
            </a:extLst>
          </p:cNvPr>
          <p:cNvSpPr/>
          <p:nvPr/>
        </p:nvSpPr>
        <p:spPr>
          <a:xfrm>
            <a:off x="9229021" y="3439838"/>
            <a:ext cx="285750" cy="28575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206" name="Diamond 8205">
            <a:extLst>
              <a:ext uri="{FF2B5EF4-FFF2-40B4-BE49-F238E27FC236}">
                <a16:creationId xmlns:a16="http://schemas.microsoft.com/office/drawing/2014/main" id="{C524FA26-37D9-2C21-1C8A-25D7589A4B63}"/>
              </a:ext>
            </a:extLst>
          </p:cNvPr>
          <p:cNvSpPr/>
          <p:nvPr/>
        </p:nvSpPr>
        <p:spPr>
          <a:xfrm>
            <a:off x="6962166" y="1357369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8205" name="Freeform: Shape 8204">
            <a:extLst>
              <a:ext uri="{FF2B5EF4-FFF2-40B4-BE49-F238E27FC236}">
                <a16:creationId xmlns:a16="http://schemas.microsoft.com/office/drawing/2014/main" id="{D154E604-34A7-B64F-B356-65AA46BE5892}"/>
              </a:ext>
            </a:extLst>
          </p:cNvPr>
          <p:cNvSpPr/>
          <p:nvPr/>
        </p:nvSpPr>
        <p:spPr>
          <a:xfrm>
            <a:off x="6921434" y="1226914"/>
            <a:ext cx="982980" cy="1783080"/>
          </a:xfrm>
          <a:custGeom>
            <a:avLst/>
            <a:gdLst>
              <a:gd name="connsiteX0" fmla="*/ 982980 w 982980"/>
              <a:gd name="connsiteY0" fmla="*/ 1783080 h 1783080"/>
              <a:gd name="connsiteX1" fmla="*/ 0 w 982980"/>
              <a:gd name="connsiteY1" fmla="*/ 1173480 h 1783080"/>
              <a:gd name="connsiteX2" fmla="*/ 22860 w 982980"/>
              <a:gd name="connsiteY2" fmla="*/ 0 h 1783080"/>
              <a:gd name="connsiteX3" fmla="*/ 982980 w 982980"/>
              <a:gd name="connsiteY3" fmla="*/ 601980 h 1783080"/>
              <a:gd name="connsiteX4" fmla="*/ 982980 w 982980"/>
              <a:gd name="connsiteY4" fmla="*/ 1783080 h 178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980" h="1783080">
                <a:moveTo>
                  <a:pt x="982980" y="1783080"/>
                </a:moveTo>
                <a:lnTo>
                  <a:pt x="0" y="1173480"/>
                </a:lnTo>
                <a:lnTo>
                  <a:pt x="22860" y="0"/>
                </a:lnTo>
                <a:lnTo>
                  <a:pt x="982980" y="601980"/>
                </a:lnTo>
                <a:lnTo>
                  <a:pt x="982980" y="178308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04" name="Freeform: Shape 8203">
            <a:extLst>
              <a:ext uri="{FF2B5EF4-FFF2-40B4-BE49-F238E27FC236}">
                <a16:creationId xmlns:a16="http://schemas.microsoft.com/office/drawing/2014/main" id="{45957578-488E-16D6-ECDD-07AE3E59119A}"/>
              </a:ext>
            </a:extLst>
          </p:cNvPr>
          <p:cNvSpPr/>
          <p:nvPr/>
        </p:nvSpPr>
        <p:spPr>
          <a:xfrm>
            <a:off x="7908224" y="1225644"/>
            <a:ext cx="977900" cy="1784350"/>
          </a:xfrm>
          <a:custGeom>
            <a:avLst/>
            <a:gdLst>
              <a:gd name="connsiteX0" fmla="*/ 0 w 977900"/>
              <a:gd name="connsiteY0" fmla="*/ 1784350 h 1784350"/>
              <a:gd name="connsiteX1" fmla="*/ 6350 w 977900"/>
              <a:gd name="connsiteY1" fmla="*/ 596900 h 1784350"/>
              <a:gd name="connsiteX2" fmla="*/ 977900 w 977900"/>
              <a:gd name="connsiteY2" fmla="*/ 0 h 1784350"/>
              <a:gd name="connsiteX3" fmla="*/ 965200 w 977900"/>
              <a:gd name="connsiteY3" fmla="*/ 1168400 h 1784350"/>
              <a:gd name="connsiteX4" fmla="*/ 0 w 977900"/>
              <a:gd name="connsiteY4" fmla="*/ 1784350 h 178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900" h="1784350">
                <a:moveTo>
                  <a:pt x="0" y="1784350"/>
                </a:moveTo>
                <a:cubicBezTo>
                  <a:pt x="2117" y="1388533"/>
                  <a:pt x="4233" y="992717"/>
                  <a:pt x="6350" y="596900"/>
                </a:cubicBezTo>
                <a:lnTo>
                  <a:pt x="977900" y="0"/>
                </a:lnTo>
                <a:lnTo>
                  <a:pt x="965200" y="1168400"/>
                </a:lnTo>
                <a:lnTo>
                  <a:pt x="0" y="178435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203" name="Diamond 8202">
            <a:extLst>
              <a:ext uri="{FF2B5EF4-FFF2-40B4-BE49-F238E27FC236}">
                <a16:creationId xmlns:a16="http://schemas.microsoft.com/office/drawing/2014/main" id="{40F8B26E-0871-294C-0E87-07DF51594085}"/>
              </a:ext>
            </a:extLst>
          </p:cNvPr>
          <p:cNvSpPr/>
          <p:nvPr/>
        </p:nvSpPr>
        <p:spPr>
          <a:xfrm>
            <a:off x="6947437" y="625683"/>
            <a:ext cx="1939057" cy="1201531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8207" name="Oval 8206">
            <a:extLst>
              <a:ext uri="{FF2B5EF4-FFF2-40B4-BE49-F238E27FC236}">
                <a16:creationId xmlns:a16="http://schemas.microsoft.com/office/drawing/2014/main" id="{8879662D-7EA0-CB78-8EC8-9A367F854F94}"/>
              </a:ext>
            </a:extLst>
          </p:cNvPr>
          <p:cNvSpPr/>
          <p:nvPr/>
        </p:nvSpPr>
        <p:spPr>
          <a:xfrm>
            <a:off x="9106942" y="1082769"/>
            <a:ext cx="285750" cy="28575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208" name="Diamond 8207">
            <a:extLst>
              <a:ext uri="{FF2B5EF4-FFF2-40B4-BE49-F238E27FC236}">
                <a16:creationId xmlns:a16="http://schemas.microsoft.com/office/drawing/2014/main" id="{8D1A16F9-0F20-21E8-5EC3-5D3D7F7E1E79}"/>
              </a:ext>
            </a:extLst>
          </p:cNvPr>
          <p:cNvSpPr/>
          <p:nvPr/>
        </p:nvSpPr>
        <p:spPr>
          <a:xfrm>
            <a:off x="6537436" y="3593853"/>
            <a:ext cx="759866" cy="47084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8209" name="Diamond 8208">
            <a:extLst>
              <a:ext uri="{FF2B5EF4-FFF2-40B4-BE49-F238E27FC236}">
                <a16:creationId xmlns:a16="http://schemas.microsoft.com/office/drawing/2014/main" id="{F7CC68A8-32D1-F607-514F-497DB48DFBD4}"/>
              </a:ext>
            </a:extLst>
          </p:cNvPr>
          <p:cNvSpPr/>
          <p:nvPr/>
        </p:nvSpPr>
        <p:spPr>
          <a:xfrm>
            <a:off x="6556600" y="2995439"/>
            <a:ext cx="759866" cy="470849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sz="2400" b="1" dirty="0"/>
          </a:p>
        </p:txBody>
      </p:sp>
      <p:sp>
        <p:nvSpPr>
          <p:cNvPr id="8212" name="Freeform: Shape 8211">
            <a:extLst>
              <a:ext uri="{FF2B5EF4-FFF2-40B4-BE49-F238E27FC236}">
                <a16:creationId xmlns:a16="http://schemas.microsoft.com/office/drawing/2014/main" id="{8BB74590-9570-269B-13CD-A67921AA1FFB}"/>
              </a:ext>
            </a:extLst>
          </p:cNvPr>
          <p:cNvSpPr/>
          <p:nvPr/>
        </p:nvSpPr>
        <p:spPr>
          <a:xfrm>
            <a:off x="6938819" y="3226945"/>
            <a:ext cx="361950" cy="844550"/>
          </a:xfrm>
          <a:custGeom>
            <a:avLst/>
            <a:gdLst>
              <a:gd name="connsiteX0" fmla="*/ 0 w 361950"/>
              <a:gd name="connsiteY0" fmla="*/ 228600 h 844550"/>
              <a:gd name="connsiteX1" fmla="*/ 0 w 361950"/>
              <a:gd name="connsiteY1" fmla="*/ 844550 h 844550"/>
              <a:gd name="connsiteX2" fmla="*/ 355600 w 361950"/>
              <a:gd name="connsiteY2" fmla="*/ 603250 h 844550"/>
              <a:gd name="connsiteX3" fmla="*/ 361950 w 361950"/>
              <a:gd name="connsiteY3" fmla="*/ 0 h 844550"/>
              <a:gd name="connsiteX4" fmla="*/ 0 w 361950"/>
              <a:gd name="connsiteY4" fmla="*/ 22860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0" h="844550">
                <a:moveTo>
                  <a:pt x="0" y="228600"/>
                </a:moveTo>
                <a:lnTo>
                  <a:pt x="0" y="844550"/>
                </a:lnTo>
                <a:lnTo>
                  <a:pt x="355600" y="603250"/>
                </a:lnTo>
                <a:cubicBezTo>
                  <a:pt x="357717" y="402167"/>
                  <a:pt x="359833" y="201083"/>
                  <a:pt x="361950" y="0"/>
                </a:cubicBezTo>
                <a:lnTo>
                  <a:pt x="0" y="22860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Freeform: Shape 8212">
            <a:extLst>
              <a:ext uri="{FF2B5EF4-FFF2-40B4-BE49-F238E27FC236}">
                <a16:creationId xmlns:a16="http://schemas.microsoft.com/office/drawing/2014/main" id="{80197A71-BADB-406B-CE11-622A6351330D}"/>
              </a:ext>
            </a:extLst>
          </p:cNvPr>
          <p:cNvSpPr/>
          <p:nvPr/>
        </p:nvSpPr>
        <p:spPr>
          <a:xfrm>
            <a:off x="6551469" y="3226945"/>
            <a:ext cx="381000" cy="850900"/>
          </a:xfrm>
          <a:custGeom>
            <a:avLst/>
            <a:gdLst>
              <a:gd name="connsiteX0" fmla="*/ 6350 w 381000"/>
              <a:gd name="connsiteY0" fmla="*/ 0 h 850900"/>
              <a:gd name="connsiteX1" fmla="*/ 381000 w 381000"/>
              <a:gd name="connsiteY1" fmla="*/ 234950 h 850900"/>
              <a:gd name="connsiteX2" fmla="*/ 374650 w 381000"/>
              <a:gd name="connsiteY2" fmla="*/ 850900 h 850900"/>
              <a:gd name="connsiteX3" fmla="*/ 0 w 381000"/>
              <a:gd name="connsiteY3" fmla="*/ 603250 h 850900"/>
              <a:gd name="connsiteX4" fmla="*/ 6350 w 381000"/>
              <a:gd name="connsiteY4" fmla="*/ 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850900">
                <a:moveTo>
                  <a:pt x="6350" y="0"/>
                </a:moveTo>
                <a:lnTo>
                  <a:pt x="381000" y="234950"/>
                </a:lnTo>
                <a:cubicBezTo>
                  <a:pt x="378883" y="440267"/>
                  <a:pt x="376767" y="645583"/>
                  <a:pt x="374650" y="850900"/>
                </a:cubicBezTo>
                <a:lnTo>
                  <a:pt x="0" y="603250"/>
                </a:lnTo>
                <a:cubicBezTo>
                  <a:pt x="2117" y="402167"/>
                  <a:pt x="4233" y="201083"/>
                  <a:pt x="635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4" name="Oval 8213">
            <a:extLst>
              <a:ext uri="{FF2B5EF4-FFF2-40B4-BE49-F238E27FC236}">
                <a16:creationId xmlns:a16="http://schemas.microsoft.com/office/drawing/2014/main" id="{A95570D3-0832-3627-EE18-3A2BFC255715}"/>
              </a:ext>
            </a:extLst>
          </p:cNvPr>
          <p:cNvSpPr/>
          <p:nvPr/>
        </p:nvSpPr>
        <p:spPr>
          <a:xfrm>
            <a:off x="6004910" y="4894618"/>
            <a:ext cx="285750" cy="28575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8217" name="Connector: Elbow 8216">
            <a:extLst>
              <a:ext uri="{FF2B5EF4-FFF2-40B4-BE49-F238E27FC236}">
                <a16:creationId xmlns:a16="http://schemas.microsoft.com/office/drawing/2014/main" id="{1390ABF0-ABF9-E6C8-93B0-961755BF5567}"/>
              </a:ext>
            </a:extLst>
          </p:cNvPr>
          <p:cNvCxnSpPr/>
          <p:nvPr/>
        </p:nvCxnSpPr>
        <p:spPr>
          <a:xfrm flipV="1">
            <a:off x="8627919" y="1427183"/>
            <a:ext cx="875538" cy="271797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18" name="Connector: Elbow 8217">
            <a:extLst>
              <a:ext uri="{FF2B5EF4-FFF2-40B4-BE49-F238E27FC236}">
                <a16:creationId xmlns:a16="http://schemas.microsoft.com/office/drawing/2014/main" id="{F3C0B38D-62AF-646F-639B-9D13BE52D7E9}"/>
              </a:ext>
            </a:extLst>
          </p:cNvPr>
          <p:cNvCxnSpPr>
            <a:cxnSpLocks/>
          </p:cNvCxnSpPr>
          <p:nvPr/>
        </p:nvCxnSpPr>
        <p:spPr>
          <a:xfrm rot="5400000">
            <a:off x="5850734" y="3923913"/>
            <a:ext cx="1165710" cy="640645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21" name="TextBox 8220">
            <a:extLst>
              <a:ext uri="{FF2B5EF4-FFF2-40B4-BE49-F238E27FC236}">
                <a16:creationId xmlns:a16="http://schemas.microsoft.com/office/drawing/2014/main" id="{7700EC92-CFDA-F1FE-7D72-3A3058F20B02}"/>
              </a:ext>
            </a:extLst>
          </p:cNvPr>
          <p:cNvSpPr txBox="1"/>
          <p:nvPr/>
        </p:nvSpPr>
        <p:spPr>
          <a:xfrm>
            <a:off x="9547969" y="1191148"/>
            <a:ext cx="1605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Build New Stories</a:t>
            </a:r>
          </a:p>
          <a:p>
            <a:r>
              <a:rPr lang="en-US" sz="1200" dirty="0"/>
              <a:t>From 1 to 2 </a:t>
            </a:r>
            <a:r>
              <a:rPr lang="en-US" sz="1200" dirty="0">
                <a:sym typeface="Symbol" panose="05050102010706020507" pitchFamily="18" charset="2"/>
              </a:rPr>
              <a:t> + 1.04m</a:t>
            </a:r>
            <a:endParaRPr lang="en-US" sz="1200" dirty="0"/>
          </a:p>
          <a:p>
            <a:r>
              <a:rPr lang="en-US" sz="1200" dirty="0"/>
              <a:t>From 1 to 3 </a:t>
            </a:r>
            <a:r>
              <a:rPr lang="en-US" sz="1200" dirty="0">
                <a:sym typeface="Symbol" panose="05050102010706020507" pitchFamily="18" charset="2"/>
              </a:rPr>
              <a:t> + 1.64m</a:t>
            </a:r>
            <a:endParaRPr lang="en-US" sz="1200" dirty="0"/>
          </a:p>
          <a:p>
            <a:r>
              <a:rPr lang="en-US" sz="1200" dirty="0">
                <a:sym typeface="Symbol" panose="05050102010706020507" pitchFamily="18" charset="2"/>
              </a:rPr>
              <a:t>From 2 to 3  + 607k</a:t>
            </a:r>
          </a:p>
        </p:txBody>
      </p:sp>
      <p:sp>
        <p:nvSpPr>
          <p:cNvPr id="8223" name="TextBox 8222">
            <a:extLst>
              <a:ext uri="{FF2B5EF4-FFF2-40B4-BE49-F238E27FC236}">
                <a16:creationId xmlns:a16="http://schemas.microsoft.com/office/drawing/2014/main" id="{79CC491B-AE75-643F-8216-EC990EB87781}"/>
              </a:ext>
            </a:extLst>
          </p:cNvPr>
          <p:cNvSpPr txBox="1"/>
          <p:nvPr/>
        </p:nvSpPr>
        <p:spPr>
          <a:xfrm>
            <a:off x="6298162" y="4945487"/>
            <a:ext cx="1273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Home Extension</a:t>
            </a:r>
          </a:p>
          <a:p>
            <a:r>
              <a:rPr lang="en-US" sz="1200" dirty="0"/>
              <a:t>+ 10% </a:t>
            </a:r>
            <a:r>
              <a:rPr lang="en-US" sz="1200" dirty="0">
                <a:sym typeface="Symbol" panose="05050102010706020507" pitchFamily="18" charset="2"/>
              </a:rPr>
              <a:t> + 143k</a:t>
            </a:r>
          </a:p>
          <a:p>
            <a:r>
              <a:rPr lang="en-US" sz="1200" dirty="0"/>
              <a:t>+ 20% </a:t>
            </a:r>
            <a:r>
              <a:rPr lang="en-US" sz="1200" dirty="0">
                <a:sym typeface="Symbol" panose="05050102010706020507" pitchFamily="18" charset="2"/>
              </a:rPr>
              <a:t> + 273k</a:t>
            </a:r>
          </a:p>
          <a:p>
            <a:r>
              <a:rPr lang="en-US" sz="1200" dirty="0"/>
              <a:t>+ 30% </a:t>
            </a:r>
            <a:r>
              <a:rPr lang="en-US" sz="1200" dirty="0">
                <a:sym typeface="Symbol" panose="05050102010706020507" pitchFamily="18" charset="2"/>
              </a:rPr>
              <a:t> + 392k</a:t>
            </a:r>
          </a:p>
          <a:p>
            <a:r>
              <a:rPr lang="en-US" sz="1200" dirty="0"/>
              <a:t>+ 40% </a:t>
            </a:r>
            <a:r>
              <a:rPr lang="en-US" sz="1200" dirty="0">
                <a:sym typeface="Symbol" panose="05050102010706020507" pitchFamily="18" charset="2"/>
              </a:rPr>
              <a:t> + 504k</a:t>
            </a:r>
          </a:p>
          <a:p>
            <a:r>
              <a:rPr lang="en-US" sz="1200" dirty="0"/>
              <a:t>+ 50% </a:t>
            </a:r>
            <a:r>
              <a:rPr lang="en-US" sz="1200" dirty="0">
                <a:sym typeface="Symbol" panose="05050102010706020507" pitchFamily="18" charset="2"/>
              </a:rPr>
              <a:t> + 607k</a:t>
            </a:r>
          </a:p>
        </p:txBody>
      </p:sp>
      <p:pic>
        <p:nvPicPr>
          <p:cNvPr id="8224" name="Graphic 8223" descr="Bathtub with solid fill">
            <a:extLst>
              <a:ext uri="{FF2B5EF4-FFF2-40B4-BE49-F238E27FC236}">
                <a16:creationId xmlns:a16="http://schemas.microsoft.com/office/drawing/2014/main" id="{E4286BBA-452D-ECA5-86B6-E924B9AAD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4838" y="3656602"/>
            <a:ext cx="360000" cy="360000"/>
          </a:xfrm>
          <a:prstGeom prst="rect">
            <a:avLst/>
          </a:prstGeom>
        </p:spPr>
      </p:pic>
      <p:pic>
        <p:nvPicPr>
          <p:cNvPr id="8225" name="Graphic 8224" descr="Bed with solid fill">
            <a:extLst>
              <a:ext uri="{FF2B5EF4-FFF2-40B4-BE49-F238E27FC236}">
                <a16:creationId xmlns:a16="http://schemas.microsoft.com/office/drawing/2014/main" id="{240080FD-46E7-7FCA-FA6D-E140CC358A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72895" y="3367735"/>
            <a:ext cx="360000" cy="360000"/>
          </a:xfrm>
          <a:prstGeom prst="rect">
            <a:avLst/>
          </a:prstGeom>
        </p:spPr>
      </p:pic>
      <p:pic>
        <p:nvPicPr>
          <p:cNvPr id="8226" name="Graphic 8225" descr="Bathtub with solid fill">
            <a:extLst>
              <a:ext uri="{FF2B5EF4-FFF2-40B4-BE49-F238E27FC236}">
                <a16:creationId xmlns:a16="http://schemas.microsoft.com/office/drawing/2014/main" id="{C15AA3E5-BB73-D1BE-9B02-AACDDF4F6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7253" y="3046945"/>
            <a:ext cx="360000" cy="360000"/>
          </a:xfrm>
          <a:prstGeom prst="rect">
            <a:avLst/>
          </a:prstGeom>
        </p:spPr>
      </p:pic>
      <p:cxnSp>
        <p:nvCxnSpPr>
          <p:cNvPr id="8228" name="Connector: Elbow 8227">
            <a:extLst>
              <a:ext uri="{FF2B5EF4-FFF2-40B4-BE49-F238E27FC236}">
                <a16:creationId xmlns:a16="http://schemas.microsoft.com/office/drawing/2014/main" id="{255EEC1C-B918-213E-F25B-83AD66B8B1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47820" y="4037334"/>
            <a:ext cx="1346246" cy="118709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38" name="Oval 8237">
            <a:extLst>
              <a:ext uri="{FF2B5EF4-FFF2-40B4-BE49-F238E27FC236}">
                <a16:creationId xmlns:a16="http://schemas.microsoft.com/office/drawing/2014/main" id="{01B0B2B8-EEC6-6EBC-04F8-126B0392FAA6}"/>
              </a:ext>
            </a:extLst>
          </p:cNvPr>
          <p:cNvSpPr/>
          <p:nvPr/>
        </p:nvSpPr>
        <p:spPr>
          <a:xfrm>
            <a:off x="9171613" y="5375992"/>
            <a:ext cx="285750" cy="28575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8239" name="Graphic 8238" descr="Bathtub with solid fill">
            <a:extLst>
              <a:ext uri="{FF2B5EF4-FFF2-40B4-BE49-F238E27FC236}">
                <a16:creationId xmlns:a16="http://schemas.microsoft.com/office/drawing/2014/main" id="{BDFD20E4-EA22-5E0C-5C63-E8F65EB99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1061" y="3600620"/>
            <a:ext cx="360000" cy="360000"/>
          </a:xfrm>
          <a:prstGeom prst="rect">
            <a:avLst/>
          </a:prstGeom>
        </p:spPr>
      </p:pic>
      <p:sp>
        <p:nvSpPr>
          <p:cNvPr id="8243" name="TextBox 8242">
            <a:extLst>
              <a:ext uri="{FF2B5EF4-FFF2-40B4-BE49-F238E27FC236}">
                <a16:creationId xmlns:a16="http://schemas.microsoft.com/office/drawing/2014/main" id="{AC22F90A-2A91-D508-0ED7-3430239F4AD7}"/>
              </a:ext>
            </a:extLst>
          </p:cNvPr>
          <p:cNvSpPr txBox="1"/>
          <p:nvPr/>
        </p:nvSpPr>
        <p:spPr>
          <a:xfrm>
            <a:off x="9495534" y="5343536"/>
            <a:ext cx="155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Increase 1 bathroom</a:t>
            </a:r>
          </a:p>
          <a:p>
            <a:pPr algn="ctr"/>
            <a:r>
              <a:rPr lang="en-US" sz="1200" dirty="0">
                <a:sym typeface="Symbol" panose="05050102010706020507" pitchFamily="18" charset="2"/>
              </a:rPr>
              <a:t>  + 97k</a:t>
            </a:r>
          </a:p>
        </p:txBody>
      </p:sp>
      <p:sp>
        <p:nvSpPr>
          <p:cNvPr id="8244" name="Oval 8243">
            <a:extLst>
              <a:ext uri="{FF2B5EF4-FFF2-40B4-BE49-F238E27FC236}">
                <a16:creationId xmlns:a16="http://schemas.microsoft.com/office/drawing/2014/main" id="{43B47D18-3610-609A-8259-FF2B10E144B5}"/>
              </a:ext>
            </a:extLst>
          </p:cNvPr>
          <p:cNvSpPr/>
          <p:nvPr/>
        </p:nvSpPr>
        <p:spPr>
          <a:xfrm>
            <a:off x="8075096" y="6002941"/>
            <a:ext cx="285750" cy="28575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245" name="TextBox 8244">
            <a:extLst>
              <a:ext uri="{FF2B5EF4-FFF2-40B4-BE49-F238E27FC236}">
                <a16:creationId xmlns:a16="http://schemas.microsoft.com/office/drawing/2014/main" id="{67C0873F-ABE1-E753-3A17-F3BC0DFC4677}"/>
              </a:ext>
            </a:extLst>
          </p:cNvPr>
          <p:cNvSpPr txBox="1"/>
          <p:nvPr/>
        </p:nvSpPr>
        <p:spPr>
          <a:xfrm>
            <a:off x="8391537" y="6013883"/>
            <a:ext cx="267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ym typeface="Symbol" panose="05050102010706020507" pitchFamily="18" charset="2"/>
              </a:rPr>
              <a:t>Benefit from rebuilding   + 55k to 2m </a:t>
            </a:r>
          </a:p>
        </p:txBody>
      </p:sp>
    </p:spTree>
    <p:extLst>
      <p:ext uri="{BB962C8B-B14F-4D97-AF65-F5344CB8AC3E}">
        <p14:creationId xmlns:p14="http://schemas.microsoft.com/office/powerpoint/2010/main" val="147985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3A16C-7CC6-CB30-DFFC-113C30D71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05C07389-B756-02E8-1697-8AEFE6E2C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3EDE42-478F-7FE4-4220-350F7D12B4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965D9D51-BD54-27FF-4FD2-D85D4E94D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4BBA7-FD55-0ED6-C4C3-5545D05E384D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Decisions</a:t>
            </a:r>
          </a:p>
        </p:txBody>
      </p:sp>
      <p:sp>
        <p:nvSpPr>
          <p:cNvPr id="6" name="!!TextBox 5">
            <a:extLst>
              <a:ext uri="{FF2B5EF4-FFF2-40B4-BE49-F238E27FC236}">
                <a16:creationId xmlns:a16="http://schemas.microsoft.com/office/drawing/2014/main" id="{58181210-ADC2-46FB-E2E4-6A1E53CF0DBD}"/>
              </a:ext>
            </a:extLst>
          </p:cNvPr>
          <p:cNvSpPr txBox="1"/>
          <p:nvPr/>
        </p:nvSpPr>
        <p:spPr>
          <a:xfrm>
            <a:off x="423720" y="4125329"/>
            <a:ext cx="4077622" cy="2267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1" dirty="0">
              <a:latin typeface="+mj-lt"/>
            </a:endParaRP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9EBBA89A-0185-5067-5A94-BFDB35EBB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8A1AC20E-8EA8-1654-A22F-492C5E6D6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B58F3-6B15-9337-115A-4878687157B1}"/>
              </a:ext>
            </a:extLst>
          </p:cNvPr>
          <p:cNvSpPr txBox="1"/>
          <p:nvPr/>
        </p:nvSpPr>
        <p:spPr>
          <a:xfrm>
            <a:off x="423720" y="3592808"/>
            <a:ext cx="5260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1400" dirty="0"/>
              <a:t>Increase land area   = G1       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Increase floor area = G2 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Increase bathrooms = G3 </a:t>
            </a:r>
          </a:p>
          <a:p>
            <a:pPr marL="342900" indent="-342900" algn="just">
              <a:buAutoNum type="arabicPeriod"/>
            </a:pPr>
            <a:r>
              <a:rPr lang="en-US" sz="1400" dirty="0"/>
              <a:t>Benefit from rebuilding = G4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1A899-14B2-9C02-6047-823AF963C934}"/>
              </a:ext>
            </a:extLst>
          </p:cNvPr>
          <p:cNvSpPr txBox="1"/>
          <p:nvPr/>
        </p:nvSpPr>
        <p:spPr>
          <a:xfrm>
            <a:off x="423720" y="4620675"/>
            <a:ext cx="40349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Total Gain = G1 + G2 + G3 + G4</a:t>
            </a:r>
          </a:p>
          <a:p>
            <a:pPr algn="just"/>
            <a:r>
              <a:rPr lang="en-US" sz="1400" dirty="0"/>
              <a:t>Cost = Cost from building, purchasing a land, interest, time, and opportunity cost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If </a:t>
            </a:r>
            <a:r>
              <a:rPr lang="en-US" sz="1400" b="1" dirty="0">
                <a:highlight>
                  <a:srgbClr val="FFFF00"/>
                </a:highlight>
              </a:rPr>
              <a:t>Total Gain &gt; Cost</a:t>
            </a:r>
            <a:r>
              <a:rPr lang="en-US" sz="1400" dirty="0"/>
              <a:t>, it is </a:t>
            </a:r>
            <a:r>
              <a:rPr lang="en-US" sz="1400" b="1" dirty="0">
                <a:highlight>
                  <a:srgbClr val="FFFF00"/>
                </a:highlight>
              </a:rPr>
              <a:t>worth</a:t>
            </a:r>
            <a:r>
              <a:rPr lang="en-US" sz="1400" dirty="0"/>
              <a:t> to do.</a:t>
            </a:r>
          </a:p>
        </p:txBody>
      </p:sp>
    </p:spTree>
    <p:extLst>
      <p:ext uri="{BB962C8B-B14F-4D97-AF65-F5344CB8AC3E}">
        <p14:creationId xmlns:p14="http://schemas.microsoft.com/office/powerpoint/2010/main" val="42791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FC606-FC81-0587-9FC2-EAD6D655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Nevertheless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A16B-30D0-F208-9CB6-1B9618CA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investment carries risks; the investor should do their research before investing.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Thank you for your listening.</a:t>
            </a:r>
          </a:p>
        </p:txBody>
      </p:sp>
      <p:pic>
        <p:nvPicPr>
          <p:cNvPr id="1026" name="Picture 2" descr="มุมสวยๆ ของแม่นาค ใหม่ ดาวิกา ใน ภาพยนตร์ พี่มากพระโขนง">
            <a:extLst>
              <a:ext uri="{FF2B5EF4-FFF2-40B4-BE49-F238E27FC236}">
                <a16:creationId xmlns:a16="http://schemas.microsoft.com/office/drawing/2014/main" id="{890E07A7-9F66-8616-A5BC-5ED55A84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2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4078C-8058-E678-A78A-8BB54956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CD71-521B-C5B0-A4E5-C2CCA37A0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How can we optimize the value of a legacy residential property?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หลานม่า : ต้นไม้ เพดาน บ้าน ฮวงซุ้ย - The 101 World Life &amp; Culture">
            <a:extLst>
              <a:ext uri="{FF2B5EF4-FFF2-40B4-BE49-F238E27FC236}">
                <a16:creationId xmlns:a16="http://schemas.microsoft.com/office/drawing/2014/main" id="{FA4D6F30-537E-73AA-E5C2-BB2F752C5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r="11108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992089-AEDA-AAA2-DEDE-932A0DB3D152}"/>
              </a:ext>
            </a:extLst>
          </p:cNvPr>
          <p:cNvSpPr txBox="1"/>
          <p:nvPr/>
        </p:nvSpPr>
        <p:spPr>
          <a:xfrm>
            <a:off x="6459901" y="6457880"/>
            <a:ext cx="5677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How to make million before grandma dies, 2024</a:t>
            </a:r>
            <a:endParaRPr lang="en-AE" sz="2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02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blue house with a yard and trees&#10;&#10;Description automatically generated">
            <a:extLst>
              <a:ext uri="{FF2B5EF4-FFF2-40B4-BE49-F238E27FC236}">
                <a16:creationId xmlns:a16="http://schemas.microsoft.com/office/drawing/2014/main" id="{0839226E-C3C1-9A98-BEFD-529E7727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r="19959"/>
          <a:stretch/>
        </p:blipFill>
        <p:spPr bwMode="auto"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60B7F2-A4FD-753D-A48C-13E97311BD2A}"/>
              </a:ext>
            </a:extLst>
          </p:cNvPr>
          <p:cNvSpPr txBox="1"/>
          <p:nvPr/>
        </p:nvSpPr>
        <p:spPr>
          <a:xfrm>
            <a:off x="462659" y="5729675"/>
            <a:ext cx="6002149" cy="7522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/>
          <a:p>
            <a:r>
              <a:rPr lang="en-US" sz="3600" dirty="0"/>
              <a:t>You inherited a detached legacy house that you didn’t plan to move into. Would you sell it immediately, or would you rebuild/renovate it first?</a:t>
            </a:r>
          </a:p>
        </p:txBody>
      </p:sp>
      <p:pic>
        <p:nvPicPr>
          <p:cNvPr id="1026" name="Picture 2" descr="A house with a porch and a laundry rack&#10;&#10;Description automatically generated">
            <a:extLst>
              <a:ext uri="{FF2B5EF4-FFF2-40B4-BE49-F238E27FC236}">
                <a16:creationId xmlns:a16="http://schemas.microsoft.com/office/drawing/2014/main" id="{7A5F83BD-7ED2-A84A-ED8B-97CE33CB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7757" b="-1"/>
          <a:stretch/>
        </p:blipFill>
        <p:spPr bwMode="auto"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168D2-EE27-2DAA-D1B6-57D44CEEC579}"/>
              </a:ext>
            </a:extLst>
          </p:cNvPr>
          <p:cNvSpPr txBox="1"/>
          <p:nvPr/>
        </p:nvSpPr>
        <p:spPr>
          <a:xfrm>
            <a:off x="462659" y="5158849"/>
            <a:ext cx="6099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Imagine this: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208CD04-C9C9-D049-63A7-F739747C754F}"/>
              </a:ext>
            </a:extLst>
          </p:cNvPr>
          <p:cNvSpPr/>
          <p:nvPr/>
        </p:nvSpPr>
        <p:spPr>
          <a:xfrm>
            <a:off x="5512527" y="1918606"/>
            <a:ext cx="1700784" cy="176054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/>
              <a:t>?</a:t>
            </a:r>
            <a:endParaRPr lang="en-AE" sz="4400" dirty="0"/>
          </a:p>
        </p:txBody>
      </p:sp>
    </p:spTree>
    <p:extLst>
      <p:ext uri="{BB962C8B-B14F-4D97-AF65-F5344CB8AC3E}">
        <p14:creationId xmlns:p14="http://schemas.microsoft.com/office/powerpoint/2010/main" val="151165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100B2E-2F96-E759-8F7B-AF8A3F2E66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C8A1B-DF6D-D3DC-C437-6FBA3DA016BC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6" name="!!TextBox 5">
            <a:extLst>
              <a:ext uri="{FF2B5EF4-FFF2-40B4-BE49-F238E27FC236}">
                <a16:creationId xmlns:a16="http://schemas.microsoft.com/office/drawing/2014/main" id="{A5BC6E3D-0595-EA46-C991-55BD527B0438}"/>
              </a:ext>
            </a:extLst>
          </p:cNvPr>
          <p:cNvSpPr txBox="1"/>
          <p:nvPr/>
        </p:nvSpPr>
        <p:spPr>
          <a:xfrm>
            <a:off x="423720" y="4125329"/>
            <a:ext cx="4077622" cy="2267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+mj-lt"/>
              </a:rPr>
              <a:t>2,600,000 Baht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 dirty="0"/>
              <a:t>Unknown-Aged</a:t>
            </a:r>
            <a:r>
              <a:rPr lang="en-US" sz="1600" dirty="0"/>
              <a:t> Detached House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in </a:t>
            </a:r>
            <a:r>
              <a:rPr lang="en-US" sz="1600" b="1" dirty="0"/>
              <a:t>Bangkok Phra Khanong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Floor Area  70 m</a:t>
            </a:r>
            <a:r>
              <a:rPr lang="en-US" sz="1600" baseline="30000" dirty="0"/>
              <a:t>2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Land Area 100 m</a:t>
            </a:r>
            <a:r>
              <a:rPr lang="en-US" sz="1600" baseline="30000" dirty="0"/>
              <a:t>2 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/>
              <a:t>1 Bedroom 1 Bathroom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1FD90-0C83-2BE0-97EE-A8A987268C7C}"/>
              </a:ext>
            </a:extLst>
          </p:cNvPr>
          <p:cNvSpPr txBox="1"/>
          <p:nvPr/>
        </p:nvSpPr>
        <p:spPr>
          <a:xfrm>
            <a:off x="5101080" y="526369"/>
            <a:ext cx="1572866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u="sng" dirty="0"/>
              <a:t>System</a:t>
            </a:r>
            <a:endParaRPr lang="en-AE" sz="32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5F9DC-5BDD-5546-0638-7412D873DFEF}"/>
              </a:ext>
            </a:extLst>
          </p:cNvPr>
          <p:cNvSpPr txBox="1"/>
          <p:nvPr/>
        </p:nvSpPr>
        <p:spPr>
          <a:xfrm>
            <a:off x="9300172" y="4674480"/>
            <a:ext cx="2564933" cy="584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u="sng" dirty="0"/>
              <a:t>Environment</a:t>
            </a:r>
            <a:endParaRPr lang="en-AE" sz="3200" b="1" u="sng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2B43E-0DBD-9192-EFC6-3E683FB04296}"/>
              </a:ext>
            </a:extLst>
          </p:cNvPr>
          <p:cNvCxnSpPr>
            <a:cxnSpLocks/>
            <a:stCxn id="3074" idx="1"/>
            <a:endCxn id="3" idx="1"/>
          </p:cNvCxnSpPr>
          <p:nvPr/>
        </p:nvCxnSpPr>
        <p:spPr>
          <a:xfrm rot="10800000" flipH="1" flipV="1">
            <a:off x="3523488" y="3429004"/>
            <a:ext cx="5776684" cy="1537863"/>
          </a:xfrm>
          <a:prstGeom prst="bentConnector3">
            <a:avLst>
              <a:gd name="adj1" fmla="val 35299"/>
            </a:avLst>
          </a:prstGeom>
          <a:ln w="28575"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F83A2D1-D028-80E5-DC02-D6E4EA507D93}"/>
              </a:ext>
            </a:extLst>
          </p:cNvPr>
          <p:cNvCxnSpPr>
            <a:cxnSpLocks/>
            <a:stCxn id="3074" idx="1"/>
            <a:endCxn id="2" idx="1"/>
          </p:cNvCxnSpPr>
          <p:nvPr/>
        </p:nvCxnSpPr>
        <p:spPr>
          <a:xfrm rot="10800000" flipH="1">
            <a:off x="3523488" y="818757"/>
            <a:ext cx="1577592" cy="2610248"/>
          </a:xfrm>
          <a:prstGeom prst="bentConnector3">
            <a:avLst>
              <a:gd name="adj1" fmla="val 72453"/>
            </a:avLst>
          </a:prstGeom>
          <a:ln w="38100"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792F6E-B63A-DCA6-495C-DF880264215E}"/>
              </a:ext>
            </a:extLst>
          </p:cNvPr>
          <p:cNvSpPr txBox="1"/>
          <p:nvPr/>
        </p:nvSpPr>
        <p:spPr>
          <a:xfrm>
            <a:off x="5082792" y="1198124"/>
            <a:ext cx="6733980" cy="923330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Property-specific attributes that owners can control or modify, such as the layout, renovations, and overall condition of the property</a:t>
            </a:r>
            <a:endParaRPr lang="en-A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8E4829-3FC6-324F-C987-B8E25A5958C1}"/>
              </a:ext>
            </a:extLst>
          </p:cNvPr>
          <p:cNvSpPr txBox="1"/>
          <p:nvPr/>
        </p:nvSpPr>
        <p:spPr>
          <a:xfrm>
            <a:off x="5632899" y="5346235"/>
            <a:ext cx="6232206" cy="1200329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External factors that are out of the owner's control but affect a property's appeal. This includes amenities like nearby supermarkets, schools, parks, and other facilities that enhance the location's desirability.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7089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A1765A-A31D-62F8-0BAB-6D5EDA4B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77273AF0-87DB-3F1C-E890-48A5A2ED5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BC76B1-5A24-CC39-F1AA-B2E603CEB16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37F790B9-68CF-E1E6-8F4E-D90DE7F05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2D12D-E7E6-97FE-0EF7-37D7855BFACD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773210BC-6180-15D6-5284-1A79493A0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63A6F4E0-3859-FAE7-7739-7BEFE39A2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8E19C-8337-52FA-56A9-221BEE47EE0E}"/>
              </a:ext>
            </a:extLst>
          </p:cNvPr>
          <p:cNvSpPr txBox="1"/>
          <p:nvPr/>
        </p:nvSpPr>
        <p:spPr>
          <a:xfrm>
            <a:off x="477981" y="4053789"/>
            <a:ext cx="3137379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+mj-lt"/>
              </a:rPr>
              <a:t>Environment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AF201-8531-7FBD-282F-87D5BDE4BD50}"/>
              </a:ext>
            </a:extLst>
          </p:cNvPr>
          <p:cNvSpPr txBox="1"/>
          <p:nvPr/>
        </p:nvSpPr>
        <p:spPr>
          <a:xfrm>
            <a:off x="477981" y="4717968"/>
            <a:ext cx="3137379" cy="14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Location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b="1" dirty="0">
                <a:latin typeface="+mj-lt"/>
              </a:rPr>
              <a:t>Province &amp; District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1800" b="1" dirty="0">
                <a:latin typeface="+mj-lt"/>
              </a:rPr>
              <a:t>Nearby Station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b="1" dirty="0">
                <a:latin typeface="+mj-lt"/>
              </a:rPr>
              <a:t>Facilities &amp; Amenities</a:t>
            </a: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0461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214B81-8F38-F775-4659-11F1A9B4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2FFC89FA-50DF-7925-2060-3DE5B967A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8A3277-9678-9CF0-639D-17AED86895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FB1109B4-40B2-2B2B-0381-2F48E3ED7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817E5-EA50-B65F-1E4B-6F60C3661C68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A8175547-2BBF-CA01-269D-E0F64F216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79AB627C-F648-EC93-6B51-9161B68A6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150,000+ Location Icon Stock Illustrations, Royalty-Free Vector Graphics &amp;  Clip Art - iStock | Icons, Location icon vector, Map icon">
            <a:extLst>
              <a:ext uri="{FF2B5EF4-FFF2-40B4-BE49-F238E27FC236}">
                <a16:creationId xmlns:a16="http://schemas.microsoft.com/office/drawing/2014/main" id="{5D734B89-DB50-CE9A-465F-F35F78A07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6" y="3472556"/>
            <a:ext cx="866214" cy="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green and red lines&#10;&#10;Description automatically generated">
            <a:extLst>
              <a:ext uri="{FF2B5EF4-FFF2-40B4-BE49-F238E27FC236}">
                <a16:creationId xmlns:a16="http://schemas.microsoft.com/office/drawing/2014/main" id="{869E52FA-9C48-268D-B01D-DBBFB128DE4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94" y="1318177"/>
            <a:ext cx="7315215" cy="45720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284641-08A6-3532-BB90-EA88A73A1E01}"/>
              </a:ext>
            </a:extLst>
          </p:cNvPr>
          <p:cNvSpPr txBox="1"/>
          <p:nvPr/>
        </p:nvSpPr>
        <p:spPr>
          <a:xfrm>
            <a:off x="8583195" y="5091579"/>
            <a:ext cx="1262451" cy="72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Nong Chok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-2.27m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9447D-8595-29AA-965E-333B894C5F39}"/>
              </a:ext>
            </a:extLst>
          </p:cNvPr>
          <p:cNvSpPr txBox="1"/>
          <p:nvPr/>
        </p:nvSpPr>
        <p:spPr>
          <a:xfrm>
            <a:off x="10522855" y="4474359"/>
            <a:ext cx="1349105" cy="72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Thung </a:t>
            </a:r>
            <a:r>
              <a:rPr lang="en-US" sz="1800" b="1" dirty="0" err="1">
                <a:latin typeface="+mj-lt"/>
              </a:rPr>
              <a:t>Khru</a:t>
            </a:r>
            <a:endParaRPr lang="en-US" sz="1800" b="1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-1.38m</a:t>
            </a:r>
            <a:endParaRPr lang="en-US" sz="18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70AD9D-13DA-70A0-DF05-981D04D942F1}"/>
              </a:ext>
            </a:extLst>
          </p:cNvPr>
          <p:cNvSpPr txBox="1"/>
          <p:nvPr/>
        </p:nvSpPr>
        <p:spPr>
          <a:xfrm>
            <a:off x="5224923" y="4393590"/>
            <a:ext cx="1349105" cy="72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Bang Bon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+mj-lt"/>
              </a:rPr>
              <a:t>-1.26m</a:t>
            </a:r>
            <a:endParaRPr lang="en-US" sz="1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6FD403-F972-DC56-0399-0B0554407BF0}"/>
              </a:ext>
            </a:extLst>
          </p:cNvPr>
          <p:cNvSpPr txBox="1"/>
          <p:nvPr/>
        </p:nvSpPr>
        <p:spPr>
          <a:xfrm>
            <a:off x="10649564" y="1753006"/>
            <a:ext cx="1349105" cy="720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 err="1">
                <a:latin typeface="+mj-lt"/>
              </a:rPr>
              <a:t>Watthana</a:t>
            </a:r>
            <a:endParaRPr lang="en-US" sz="1800" b="1" dirty="0">
              <a:latin typeface="+mj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1.96m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263070-8B46-7A30-4B5C-039C7279CEFC}"/>
              </a:ext>
            </a:extLst>
          </p:cNvPr>
          <p:cNvSpPr txBox="1"/>
          <p:nvPr/>
        </p:nvSpPr>
        <p:spPr>
          <a:xfrm>
            <a:off x="6158902" y="1030662"/>
            <a:ext cx="4394797" cy="2875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Relative Price Difference to Phra Khanong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22D23A-1962-CA97-C893-EA884B68D7B8}"/>
              </a:ext>
            </a:extLst>
          </p:cNvPr>
          <p:cNvSpPr txBox="1"/>
          <p:nvPr/>
        </p:nvSpPr>
        <p:spPr>
          <a:xfrm>
            <a:off x="1185117" y="3734046"/>
            <a:ext cx="3137379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Location – Province &amp; District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5176D2-7DF6-2FDB-2125-1B1BEB882566}"/>
              </a:ext>
            </a:extLst>
          </p:cNvPr>
          <p:cNvSpPr txBox="1"/>
          <p:nvPr/>
        </p:nvSpPr>
        <p:spPr>
          <a:xfrm>
            <a:off x="399966" y="4609617"/>
            <a:ext cx="3137379" cy="931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Relative Price Difference to Bangkok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Nonthaburi: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-836k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Samut Prakan: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-776k</a:t>
            </a:r>
          </a:p>
        </p:txBody>
      </p:sp>
    </p:spTree>
    <p:extLst>
      <p:ext uri="{BB962C8B-B14F-4D97-AF65-F5344CB8AC3E}">
        <p14:creationId xmlns:p14="http://schemas.microsoft.com/office/powerpoint/2010/main" val="77457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A41B9-E2F1-4881-D9E0-F91E87E5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9565197A-8FA5-7A17-5752-8E76CC4EF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25B09A-91A5-A37E-5195-4A80C5ADA6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9F6BA8E3-F462-2C57-6E5E-134568CCD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25C69-BCFB-023F-2B66-BB47D3FA6BE9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7777D308-F49F-D6D9-2F5A-BD2F0E8F3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2CDC74A0-BCCC-C6B1-C6BD-402677959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150,000+ Location Icon Stock Illustrations, Royalty-Free Vector Graphics &amp;  Clip Art - iStock | Icons, Location icon vector, Map icon">
            <a:extLst>
              <a:ext uri="{FF2B5EF4-FFF2-40B4-BE49-F238E27FC236}">
                <a16:creationId xmlns:a16="http://schemas.microsoft.com/office/drawing/2014/main" id="{6C7DD920-6D35-325E-6C56-A914FE7B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6" y="3472556"/>
            <a:ext cx="866214" cy="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563FF0-A647-FE75-2E26-EAF0AD95E9D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8694" y="1318177"/>
            <a:ext cx="7315215" cy="45720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560CB1-514E-9DA8-9B08-6CA9829BB089}"/>
              </a:ext>
            </a:extLst>
          </p:cNvPr>
          <p:cNvSpPr txBox="1"/>
          <p:nvPr/>
        </p:nvSpPr>
        <p:spPr>
          <a:xfrm>
            <a:off x="6158902" y="1030662"/>
            <a:ext cx="4394797" cy="2875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Relative Price Difference to no nearby station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4A2D52-AA78-F7FF-5894-30704354252C}"/>
              </a:ext>
            </a:extLst>
          </p:cNvPr>
          <p:cNvSpPr txBox="1"/>
          <p:nvPr/>
        </p:nvSpPr>
        <p:spPr>
          <a:xfrm>
            <a:off x="1185117" y="3734046"/>
            <a:ext cx="3137379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Location – Nearby Station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1EC4BF-C981-F441-74D2-497B15F07381}"/>
              </a:ext>
            </a:extLst>
          </p:cNvPr>
          <p:cNvSpPr txBox="1"/>
          <p:nvPr/>
        </p:nvSpPr>
        <p:spPr>
          <a:xfrm>
            <a:off x="399966" y="4609617"/>
            <a:ext cx="3676734" cy="1769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latin typeface="+mj-lt"/>
              </a:rPr>
              <a:t>Relative Price Difference to no nearby station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ystem-ui"/>
              </a:rPr>
              <a:t>N20 </a:t>
            </a:r>
            <a:r>
              <a:rPr lang="en-US" sz="1400" b="1" i="0" dirty="0" err="1">
                <a:effectLst/>
                <a:latin typeface="system-ui"/>
              </a:rPr>
              <a:t>Saphan</a:t>
            </a:r>
            <a:r>
              <a:rPr lang="en-US" sz="1400" b="1" i="0" dirty="0">
                <a:effectLst/>
                <a:latin typeface="system-ui"/>
              </a:rPr>
              <a:t> Mai BTS</a:t>
            </a:r>
            <a:r>
              <a:rPr lang="en-US" sz="1400" b="1" dirty="0">
                <a:latin typeface="+mj-lt"/>
              </a:rPr>
              <a:t>: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-624k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latin typeface="system-ui"/>
              </a:rPr>
              <a:t>BL26 Silom MRT</a:t>
            </a:r>
            <a:r>
              <a:rPr lang="en-US" sz="1400" b="1" dirty="0">
                <a:latin typeface="+mj-lt"/>
              </a:rPr>
              <a:t>: </a:t>
            </a:r>
            <a:r>
              <a:rPr lang="en-US" sz="1400" b="1" dirty="0">
                <a:solidFill>
                  <a:schemeClr val="accent6"/>
                </a:solidFill>
                <a:latin typeface="+mj-lt"/>
              </a:rPr>
              <a:t>3.45m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Price </a:t>
            </a:r>
            <a:r>
              <a:rPr lang="en-US" sz="1400" b="1" dirty="0">
                <a:solidFill>
                  <a:schemeClr val="accent6"/>
                </a:solidFill>
                <a:latin typeface="+mj-lt"/>
              </a:rPr>
              <a:t>increases 115k </a:t>
            </a:r>
            <a:r>
              <a:rPr lang="en-US" sz="1400" b="1" dirty="0">
                <a:latin typeface="+mj-lt"/>
              </a:rPr>
              <a:t>per 1 nearby station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Price </a:t>
            </a:r>
            <a:r>
              <a:rPr lang="en-US" sz="1400" b="1" dirty="0">
                <a:solidFill>
                  <a:srgbClr val="FF0000"/>
                </a:solidFill>
                <a:latin typeface="+mj-lt"/>
              </a:rPr>
              <a:t>decrease 120k </a:t>
            </a:r>
            <a:r>
              <a:rPr lang="en-US" sz="1400" b="1" dirty="0">
                <a:latin typeface="+mj-lt"/>
              </a:rPr>
              <a:t>per 100 meters farther from nearest station</a:t>
            </a:r>
          </a:p>
        </p:txBody>
      </p:sp>
      <p:pic>
        <p:nvPicPr>
          <p:cNvPr id="9224" name="Picture 8" descr="BTS, MRT และ Airport Rail Link ...">
            <a:extLst>
              <a:ext uri="{FF2B5EF4-FFF2-40B4-BE49-F238E27FC236}">
                <a16:creationId xmlns:a16="http://schemas.microsoft.com/office/drawing/2014/main" id="{2F0780BC-55B0-C8A7-94F0-8E7E1360D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608" y="5257512"/>
            <a:ext cx="1293674" cy="7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ED895-282D-C968-4933-3C8798544BAF}"/>
              </a:ext>
            </a:extLst>
          </p:cNvPr>
          <p:cNvSpPr txBox="1"/>
          <p:nvPr/>
        </p:nvSpPr>
        <p:spPr>
          <a:xfrm>
            <a:off x="6623042" y="5899455"/>
            <a:ext cx="1582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+115k per station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AF31C7-8234-2B3B-02D8-4AD33690E215}"/>
              </a:ext>
            </a:extLst>
          </p:cNvPr>
          <p:cNvCxnSpPr/>
          <p:nvPr/>
        </p:nvCxnSpPr>
        <p:spPr>
          <a:xfrm>
            <a:off x="8122920" y="5707380"/>
            <a:ext cx="2156460" cy="0"/>
          </a:xfrm>
          <a:prstGeom prst="line">
            <a:avLst/>
          </a:prstGeom>
          <a:ln w="57150"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B79CD8C6-3646-141A-CFA2-91CD996707B7}"/>
              </a:ext>
            </a:extLst>
          </p:cNvPr>
          <p:cNvSpPr/>
          <p:nvPr/>
        </p:nvSpPr>
        <p:spPr>
          <a:xfrm rot="5400000">
            <a:off x="9721194" y="5604877"/>
            <a:ext cx="384810" cy="722325"/>
          </a:xfrm>
          <a:prstGeom prst="rightBrac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3585-FD3E-A2B6-BF5D-6687DDBA2428}"/>
              </a:ext>
            </a:extLst>
          </p:cNvPr>
          <p:cNvSpPr txBox="1"/>
          <p:nvPr/>
        </p:nvSpPr>
        <p:spPr>
          <a:xfrm>
            <a:off x="9025279" y="6086075"/>
            <a:ext cx="1776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-120k per 100 meter</a:t>
            </a:r>
          </a:p>
        </p:txBody>
      </p:sp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1CFFBF3F-B7DC-1EB8-12FC-E47A71EC0C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60899" y="5274540"/>
            <a:ext cx="541020" cy="5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1CF1D9-4B70-61B7-7F9C-75F06F2D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8E745D67-465F-A42F-8084-AB00323C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273AF-5314-B035-3F22-26E2C6A2E7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8B56980D-F065-C3F6-25E7-4E65B78E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44E59-2450-7E76-42E1-DBDC38CEDCE1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3A827ADD-C42F-18E6-FC1B-A0AFFB28D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0F2E94E9-9A07-78C6-9B30-1F3D5B33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150,000+ Location Icon Stock Illustrations, Royalty-Free Vector Graphics &amp;  Clip Art - iStock | Icons, Location icon vector, Map icon">
            <a:extLst>
              <a:ext uri="{FF2B5EF4-FFF2-40B4-BE49-F238E27FC236}">
                <a16:creationId xmlns:a16="http://schemas.microsoft.com/office/drawing/2014/main" id="{FB899483-F53E-A30C-3266-99C2B09F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6" y="3472556"/>
            <a:ext cx="866214" cy="86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A20270-B0B5-A667-DA6D-B52006B5BCD9}"/>
              </a:ext>
            </a:extLst>
          </p:cNvPr>
          <p:cNvSpPr txBox="1"/>
          <p:nvPr/>
        </p:nvSpPr>
        <p:spPr>
          <a:xfrm>
            <a:off x="1185117" y="3787971"/>
            <a:ext cx="2198163" cy="59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Location – Facilities, Amenities</a:t>
            </a:r>
          </a:p>
        </p:txBody>
      </p:sp>
      <p:pic>
        <p:nvPicPr>
          <p:cNvPr id="2050" name="Picture 2" descr="Tops | Central Retail Corporation">
            <a:extLst>
              <a:ext uri="{FF2B5EF4-FFF2-40B4-BE49-F238E27FC236}">
                <a16:creationId xmlns:a16="http://schemas.microsoft.com/office/drawing/2014/main" id="{FD08AE11-25EC-1611-4E0F-9EC1CF19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605" y="463060"/>
            <a:ext cx="3472707" cy="19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ur Businesses | Central Retail Corporation">
            <a:extLst>
              <a:ext uri="{FF2B5EF4-FFF2-40B4-BE49-F238E27FC236}">
                <a16:creationId xmlns:a16="http://schemas.microsoft.com/office/drawing/2014/main" id="{5A2CCF16-3F1F-2B93-8347-B28E103D3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242" y="865114"/>
            <a:ext cx="3857083" cy="217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tus's - Apps on Google Play">
            <a:extLst>
              <a:ext uri="{FF2B5EF4-FFF2-40B4-BE49-F238E27FC236}">
                <a16:creationId xmlns:a16="http://schemas.microsoft.com/office/drawing/2014/main" id="{29BDE95A-4884-652F-8033-6F0205E7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313" y="2910266"/>
            <a:ext cx="3291595" cy="16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E56905-7053-EDB6-B707-C6FE41FD7EF0}"/>
              </a:ext>
            </a:extLst>
          </p:cNvPr>
          <p:cNvSpPr txBox="1"/>
          <p:nvPr/>
        </p:nvSpPr>
        <p:spPr>
          <a:xfrm>
            <a:off x="7829778" y="3308651"/>
            <a:ext cx="3746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+10k per supermarket</a:t>
            </a:r>
          </a:p>
        </p:txBody>
      </p:sp>
      <p:pic>
        <p:nvPicPr>
          <p:cNvPr id="2056" name="Picture 8" descr="Bangkok Bus Terminal | Thailand">
            <a:extLst>
              <a:ext uri="{FF2B5EF4-FFF2-40B4-BE49-F238E27FC236}">
                <a16:creationId xmlns:a16="http://schemas.microsoft.com/office/drawing/2014/main" id="{B8E74353-BC57-B762-32B4-E9DD7AFB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6" y="4842832"/>
            <a:ext cx="3810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AA862-7925-F328-E825-6B43445BE455}"/>
              </a:ext>
            </a:extLst>
          </p:cNvPr>
          <p:cNvSpPr txBox="1"/>
          <p:nvPr/>
        </p:nvSpPr>
        <p:spPr>
          <a:xfrm>
            <a:off x="4110884" y="5390642"/>
            <a:ext cx="4641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+185k if there are bus stops</a:t>
            </a:r>
          </a:p>
        </p:txBody>
      </p:sp>
    </p:spTree>
    <p:extLst>
      <p:ext uri="{BB962C8B-B14F-4D97-AF65-F5344CB8AC3E}">
        <p14:creationId xmlns:p14="http://schemas.microsoft.com/office/powerpoint/2010/main" val="114751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7D3455-05D8-26D8-2138-495DD85D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6" name="Rectangle 3105">
            <a:extLst>
              <a:ext uri="{FF2B5EF4-FFF2-40B4-BE49-F238E27FC236}">
                <a16:creationId xmlns:a16="http://schemas.microsoft.com/office/drawing/2014/main" id="{4C8E8373-26DC-2AD8-E5D3-6D2359FE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12DDCF-4983-1E39-BFD7-06D36FB706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r="784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Rectangle 3107">
            <a:extLst>
              <a:ext uri="{FF2B5EF4-FFF2-40B4-BE49-F238E27FC236}">
                <a16:creationId xmlns:a16="http://schemas.microsoft.com/office/drawing/2014/main" id="{720F9171-068E-9A3E-B3A3-B2D860C7F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77714-59A8-030C-8600-C18FFB6CA814}"/>
              </a:ext>
            </a:extLst>
          </p:cNvPr>
          <p:cNvSpPr txBox="1"/>
          <p:nvPr/>
        </p:nvSpPr>
        <p:spPr>
          <a:xfrm>
            <a:off x="477981" y="1122363"/>
            <a:ext cx="4023360" cy="2142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Factors Influencing Housing Prices</a:t>
            </a:r>
          </a:p>
        </p:txBody>
      </p:sp>
      <p:sp>
        <p:nvSpPr>
          <p:cNvPr id="3110" name="Rectangle 3109">
            <a:extLst>
              <a:ext uri="{FF2B5EF4-FFF2-40B4-BE49-F238E27FC236}">
                <a16:creationId xmlns:a16="http://schemas.microsoft.com/office/drawing/2014/main" id="{710DDF8F-85AD-06B5-26DF-96E84B891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0DDF4783-E46A-CEB5-3B9D-6FE69775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8EC-48EB-8FAB-3ADA-B0512399DA51}"/>
              </a:ext>
            </a:extLst>
          </p:cNvPr>
          <p:cNvSpPr txBox="1"/>
          <p:nvPr/>
        </p:nvSpPr>
        <p:spPr>
          <a:xfrm>
            <a:off x="477981" y="4053789"/>
            <a:ext cx="3137379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+mj-lt"/>
              </a:rPr>
              <a:t>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69AAA-3A9F-030F-C84C-615BB6CF09DB}"/>
              </a:ext>
            </a:extLst>
          </p:cNvPr>
          <p:cNvSpPr txBox="1"/>
          <p:nvPr/>
        </p:nvSpPr>
        <p:spPr>
          <a:xfrm>
            <a:off x="477981" y="4717968"/>
            <a:ext cx="3137379" cy="147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800" b="1" dirty="0">
                <a:latin typeface="+mj-lt"/>
              </a:rPr>
              <a:t>Attributes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b="1" dirty="0">
                <a:latin typeface="+mj-lt"/>
              </a:rPr>
              <a:t>Land Area &amp; Floor Area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sz="1800" b="1" dirty="0">
                <a:latin typeface="+mj-lt"/>
              </a:rPr>
              <a:t>Bedrooms &amp; Bathrooms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b="1" dirty="0">
                <a:latin typeface="+mj-lt"/>
              </a:rPr>
              <a:t>Year Built</a:t>
            </a: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790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726</Words>
  <Application>Microsoft Office PowerPoint</Application>
  <PresentationFormat>Widescreen</PresentationFormat>
  <Paragraphs>155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Symbol</vt:lpstr>
      <vt:lpstr>system-ui</vt:lpstr>
      <vt:lpstr>Office Theme</vt:lpstr>
      <vt:lpstr>Legacy Property Assessment: Value Optimization Strategy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Nevertheless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naris</dc:creator>
  <cp:lastModifiedBy>ab naris</cp:lastModifiedBy>
  <cp:revision>45</cp:revision>
  <dcterms:created xsi:type="dcterms:W3CDTF">2024-10-28T17:34:49Z</dcterms:created>
  <dcterms:modified xsi:type="dcterms:W3CDTF">2024-11-01T04:37:56Z</dcterms:modified>
</cp:coreProperties>
</file>